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57" r:id="rId3"/>
    <p:sldId id="271" r:id="rId4"/>
    <p:sldId id="268" r:id="rId5"/>
    <p:sldId id="272" r:id="rId6"/>
    <p:sldId id="259" r:id="rId7"/>
    <p:sldId id="261" r:id="rId8"/>
    <p:sldId id="262" r:id="rId9"/>
    <p:sldId id="263" r:id="rId10"/>
    <p:sldId id="274" r:id="rId11"/>
    <p:sldId id="275" r:id="rId12"/>
    <p:sldId id="276" r:id="rId13"/>
    <p:sldId id="277" r:id="rId14"/>
    <p:sldId id="278" r:id="rId15"/>
    <p:sldId id="279" r:id="rId16"/>
    <p:sldId id="280" r:id="rId17"/>
    <p:sldId id="273" r:id="rId18"/>
    <p:sldId id="281" r:id="rId19"/>
    <p:sldId id="284" r:id="rId20"/>
    <p:sldId id="282" r:id="rId21"/>
    <p:sldId id="285" r:id="rId22"/>
    <p:sldId id="286" r:id="rId23"/>
    <p:sldId id="283" r:id="rId24"/>
    <p:sldId id="287" r:id="rId25"/>
    <p:sldId id="288" r:id="rId26"/>
    <p:sldId id="289" r:id="rId27"/>
    <p:sldId id="29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4660"/>
  </p:normalViewPr>
  <p:slideViewPr>
    <p:cSldViewPr snapToGrid="0">
      <p:cViewPr varScale="1">
        <p:scale>
          <a:sx n="75" d="100"/>
          <a:sy n="75"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8D6DA4-7FE5-4DAE-88B7-CD34FE5BC6C4}" type="datetimeFigureOut">
              <a:rPr lang="ko-KR" altLang="en-US" smtClean="0"/>
              <a:t>2020-12-07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BDB36-F587-4D17-9C28-2349F8E61465}" type="slidenum">
              <a:rPr lang="ko-KR" altLang="en-US" smtClean="0"/>
              <a:t>‹#›</a:t>
            </a:fld>
            <a:endParaRPr lang="ko-KR" altLang="en-US"/>
          </a:p>
        </p:txBody>
      </p:sp>
    </p:spTree>
    <p:extLst>
      <p:ext uri="{BB962C8B-B14F-4D97-AF65-F5344CB8AC3E}">
        <p14:creationId xmlns:p14="http://schemas.microsoft.com/office/powerpoint/2010/main" val="309218000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8CA59D96-512D-49B4-8C0C-AEB89ACE8B4A}" type="datetime1">
              <a:rPr lang="ko-KR" altLang="en-US" smtClean="0"/>
              <a:t>2020-12-07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59198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4F3988FE-605B-40C6-B789-56C6315AA464}" type="datetime1">
              <a:rPr lang="ko-KR" altLang="en-US" smtClean="0"/>
              <a:t>2020-12-07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425497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4EEBEBAB-C353-44E0-893C-64A1F55B380C}" type="datetime1">
              <a:rPr lang="ko-KR" altLang="en-US" smtClean="0"/>
              <a:t>2020-12-07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337354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0B38970D-FB2A-472F-ACF9-68BE6C437108}" type="datetime1">
              <a:rPr lang="ko-KR" altLang="en-US" smtClean="0"/>
              <a:t>2020-12-07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374626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10CBCC6F-B664-488C-8785-9B6F4113AA05}" type="datetime1">
              <a:rPr lang="ko-KR" altLang="en-US" smtClean="0"/>
              <a:t>2020-12-07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357522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0B03D341-C37D-4541-A47D-3F7ED2282086}" type="datetime1">
              <a:rPr lang="ko-KR" altLang="en-US" smtClean="0"/>
              <a:t>2020-12-07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121597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75D187B8-2A6A-4AB2-915F-276679CB7FE6}" type="datetime1">
              <a:rPr lang="ko-KR" altLang="en-US" smtClean="0"/>
              <a:t>2020-12-07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7179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3759B9C8-AB90-4996-8CA4-43C7C91ED31E}" type="datetime1">
              <a:rPr lang="ko-KR" altLang="en-US" smtClean="0"/>
              <a:t>2020-12-07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387230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16F9C-7B5F-4761-B36A-9C51711F57F8}" type="datetime1">
              <a:rPr lang="ko-KR" altLang="en-US" smtClean="0"/>
              <a:t>2020-12-07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216907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6FB43F4-E994-4647-A050-14F8BFD406A6}" type="datetime1">
              <a:rPr lang="ko-KR" altLang="en-US" smtClean="0"/>
              <a:t>2020-12-07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235814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7F8A17D-C98E-4C05-8974-A14C2EC88FCD}" type="datetime1">
              <a:rPr lang="ko-KR" altLang="en-US" smtClean="0"/>
              <a:t>2020-12-07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248681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6514E-46B2-4AE7-9499-B50E7391B96B}" type="datetime1">
              <a:rPr lang="ko-KR" altLang="en-US" smtClean="0"/>
              <a:t>2020-12-07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2B50F-87D9-4457-813B-8D3C2A11596F}" type="slidenum">
              <a:rPr lang="ko-KR" altLang="en-US" smtClean="0"/>
              <a:t>‹#›</a:t>
            </a:fld>
            <a:endParaRPr lang="ko-KR" altLang="en-US"/>
          </a:p>
        </p:txBody>
      </p:sp>
    </p:spTree>
    <p:extLst>
      <p:ext uri="{BB962C8B-B14F-4D97-AF65-F5344CB8AC3E}">
        <p14:creationId xmlns:p14="http://schemas.microsoft.com/office/powerpoint/2010/main" val="788369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6D8B39F-62A6-4776-9332-96465979D839}"/>
              </a:ext>
            </a:extLst>
          </p:cNvPr>
          <p:cNvSpPr>
            <a:spLocks noGrp="1"/>
          </p:cNvSpPr>
          <p:nvPr>
            <p:ph type="ctrTitle"/>
          </p:nvPr>
        </p:nvSpPr>
        <p:spPr>
          <a:xfrm>
            <a:off x="685800" y="705443"/>
            <a:ext cx="7772400" cy="1789513"/>
          </a:xfrm>
        </p:spPr>
        <p:txBody>
          <a:bodyPr>
            <a:normAutofit/>
          </a:bodyPr>
          <a:lstStyle/>
          <a:p>
            <a:r>
              <a:rPr lang="ko-KR" altLang="en-US" dirty="0"/>
              <a:t>이재용 기소의 </a:t>
            </a:r>
            <a:br>
              <a:rPr lang="en-US" altLang="ko-KR" dirty="0"/>
            </a:br>
            <a:r>
              <a:rPr lang="ko-KR" altLang="en-US" dirty="0"/>
              <a:t>내용과 쟁점 분석 </a:t>
            </a:r>
          </a:p>
        </p:txBody>
      </p:sp>
      <p:sp>
        <p:nvSpPr>
          <p:cNvPr id="3" name="부제목 2">
            <a:extLst>
              <a:ext uri="{FF2B5EF4-FFF2-40B4-BE49-F238E27FC236}">
                <a16:creationId xmlns:a16="http://schemas.microsoft.com/office/drawing/2014/main" id="{F091E3F1-146D-4913-A2D1-D959141ADDF3}"/>
              </a:ext>
            </a:extLst>
          </p:cNvPr>
          <p:cNvSpPr>
            <a:spLocks noGrp="1"/>
          </p:cNvSpPr>
          <p:nvPr>
            <p:ph type="subTitle" idx="1"/>
          </p:nvPr>
        </p:nvSpPr>
        <p:spPr/>
        <p:txBody>
          <a:bodyPr>
            <a:normAutofit lnSpcReduction="10000"/>
          </a:bodyPr>
          <a:lstStyle/>
          <a:p>
            <a:r>
              <a:rPr lang="en-US" altLang="ko-KR" dirty="0"/>
              <a:t>2020.11.12</a:t>
            </a:r>
          </a:p>
          <a:p>
            <a:endParaRPr lang="en-US" altLang="ko-KR" dirty="0"/>
          </a:p>
          <a:p>
            <a:r>
              <a:rPr lang="ko-KR" altLang="en-US" dirty="0"/>
              <a:t>전성인</a:t>
            </a:r>
            <a:endParaRPr lang="en-US" altLang="ko-KR" dirty="0"/>
          </a:p>
          <a:p>
            <a:r>
              <a:rPr lang="en-US" altLang="ko-KR" dirty="0"/>
              <a:t>(</a:t>
            </a:r>
            <a:r>
              <a:rPr lang="ko-KR" altLang="en-US" dirty="0"/>
              <a:t>홍익대 경제학부</a:t>
            </a:r>
            <a:r>
              <a:rPr lang="en-US" altLang="ko-KR" dirty="0"/>
              <a:t>)</a:t>
            </a:r>
            <a:endParaRPr lang="ko-KR" altLang="en-US" dirty="0"/>
          </a:p>
        </p:txBody>
      </p:sp>
    </p:spTree>
    <p:extLst>
      <p:ext uri="{BB962C8B-B14F-4D97-AF65-F5344CB8AC3E}">
        <p14:creationId xmlns:p14="http://schemas.microsoft.com/office/powerpoint/2010/main" val="2546567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1629D96-1C80-4662-8334-DB4860009362}"/>
              </a:ext>
            </a:extLst>
          </p:cNvPr>
          <p:cNvSpPr>
            <a:spLocks noGrp="1"/>
          </p:cNvSpPr>
          <p:nvPr>
            <p:ph type="title"/>
          </p:nvPr>
        </p:nvSpPr>
        <p:spPr/>
        <p:txBody>
          <a:bodyPr/>
          <a:lstStyle/>
          <a:p>
            <a:r>
              <a:rPr lang="ko-KR" altLang="en-US" dirty="0"/>
              <a:t>이사의 책임의 상대방이 오직 회사인가</a:t>
            </a:r>
            <a:r>
              <a:rPr lang="en-US" altLang="ko-KR" dirty="0"/>
              <a:t>?</a:t>
            </a:r>
            <a:endParaRPr lang="ko-KR" altLang="en-US" dirty="0"/>
          </a:p>
        </p:txBody>
      </p:sp>
      <p:sp>
        <p:nvSpPr>
          <p:cNvPr id="3" name="내용 개체 틀 2">
            <a:extLst>
              <a:ext uri="{FF2B5EF4-FFF2-40B4-BE49-F238E27FC236}">
                <a16:creationId xmlns:a16="http://schemas.microsoft.com/office/drawing/2014/main" id="{DC26B9E3-0130-4E97-ACFA-722C42370AE1}"/>
              </a:ext>
            </a:extLst>
          </p:cNvPr>
          <p:cNvSpPr>
            <a:spLocks noGrp="1"/>
          </p:cNvSpPr>
          <p:nvPr>
            <p:ph idx="1"/>
          </p:nvPr>
        </p:nvSpPr>
        <p:spPr/>
        <p:txBody>
          <a:bodyPr/>
          <a:lstStyle/>
          <a:p>
            <a:r>
              <a:rPr lang="en-US" altLang="ko-KR" kern="0" spc="0" dirty="0">
                <a:solidFill>
                  <a:srgbClr val="FF0000"/>
                </a:solidFill>
                <a:effectLst/>
                <a:latin typeface="맑은 고딕" panose="020B0503020000020004" pitchFamily="50" charset="-127"/>
                <a:ea typeface="맑은 고딕" panose="020B0503020000020004" pitchFamily="50" charset="-127"/>
              </a:rPr>
              <a:t>Brown v. Halbert (76 Cal. </a:t>
            </a:r>
            <a:r>
              <a:rPr lang="en-US" altLang="ko-KR" kern="0" spc="0" dirty="0" err="1">
                <a:solidFill>
                  <a:srgbClr val="FF0000"/>
                </a:solidFill>
                <a:effectLst/>
                <a:latin typeface="맑은 고딕" panose="020B0503020000020004" pitchFamily="50" charset="-127"/>
                <a:ea typeface="맑은 고딕" panose="020B0503020000020004" pitchFamily="50" charset="-127"/>
              </a:rPr>
              <a:t>Rptr</a:t>
            </a:r>
            <a:r>
              <a:rPr lang="en-US" altLang="ko-KR" kern="0" spc="0" dirty="0">
                <a:solidFill>
                  <a:srgbClr val="FF0000"/>
                </a:solidFill>
                <a:effectLst/>
                <a:latin typeface="맑은 고딕" panose="020B0503020000020004" pitchFamily="50" charset="-127"/>
                <a:ea typeface="맑은 고딕" panose="020B0503020000020004" pitchFamily="50" charset="-127"/>
              </a:rPr>
              <a:t>. 781, 1969)</a:t>
            </a:r>
          </a:p>
          <a:p>
            <a:r>
              <a:rPr lang="ko-KR" altLang="en-US" dirty="0"/>
              <a:t>캘리포니아 주에서는 종래 이사는 오직 회사에 대해서만 책임을 지고</a:t>
            </a:r>
            <a:endParaRPr lang="en-US" altLang="ko-KR" dirty="0"/>
          </a:p>
          <a:p>
            <a:r>
              <a:rPr lang="ko-KR" altLang="en-US" dirty="0"/>
              <a:t>주주에 대해서는 책임을 지지 않는다고 판단해 왔으나</a:t>
            </a:r>
            <a:endParaRPr lang="en-US" altLang="ko-KR" dirty="0"/>
          </a:p>
          <a:p>
            <a:r>
              <a:rPr lang="en-US" altLang="ko-KR" dirty="0"/>
              <a:t>Brown v. Halbert </a:t>
            </a:r>
            <a:r>
              <a:rPr lang="ko-KR" altLang="en-US" dirty="0"/>
              <a:t>판결에서 이런 입장을 뒤집고</a:t>
            </a:r>
            <a:endParaRPr lang="en-US" altLang="ko-KR" dirty="0"/>
          </a:p>
          <a:p>
            <a:r>
              <a:rPr lang="ko-KR" altLang="en-US" dirty="0"/>
              <a:t>이사는 주주 일반</a:t>
            </a:r>
            <a:r>
              <a:rPr lang="en-US" altLang="ko-KR" dirty="0"/>
              <a:t>(collective </a:t>
            </a:r>
            <a:r>
              <a:rPr lang="en-US" altLang="ko-KR" dirty="0" err="1"/>
              <a:t>shareholers</a:t>
            </a:r>
            <a:r>
              <a:rPr lang="en-US" altLang="ko-KR" dirty="0"/>
              <a:t>) </a:t>
            </a:r>
            <a:r>
              <a:rPr lang="ko-KR" altLang="en-US" dirty="0"/>
              <a:t>및 소수 주주</a:t>
            </a:r>
            <a:r>
              <a:rPr lang="en-US" altLang="ko-KR" dirty="0"/>
              <a:t>(minority shareholders)</a:t>
            </a:r>
            <a:r>
              <a:rPr lang="ko-KR" altLang="en-US" dirty="0"/>
              <a:t>에 대해서도 책임을 부담한다고 판단했음</a:t>
            </a:r>
          </a:p>
        </p:txBody>
      </p:sp>
      <p:sp>
        <p:nvSpPr>
          <p:cNvPr id="4" name="슬라이드 번호 개체 틀 3">
            <a:extLst>
              <a:ext uri="{FF2B5EF4-FFF2-40B4-BE49-F238E27FC236}">
                <a16:creationId xmlns:a16="http://schemas.microsoft.com/office/drawing/2014/main" id="{3DC0E5CF-BF75-48E4-84F1-86ED0161F8E9}"/>
              </a:ext>
            </a:extLst>
          </p:cNvPr>
          <p:cNvSpPr>
            <a:spLocks noGrp="1"/>
          </p:cNvSpPr>
          <p:nvPr>
            <p:ph type="sldNum" sz="quarter" idx="12"/>
          </p:nvPr>
        </p:nvSpPr>
        <p:spPr/>
        <p:txBody>
          <a:bodyPr/>
          <a:lstStyle/>
          <a:p>
            <a:fld id="{5C72B50F-87D9-4457-813B-8D3C2A11596F}" type="slidenum">
              <a:rPr lang="ko-KR" altLang="en-US" smtClean="0"/>
              <a:t>10</a:t>
            </a:fld>
            <a:endParaRPr lang="ko-KR" altLang="en-US"/>
          </a:p>
        </p:txBody>
      </p:sp>
    </p:spTree>
    <p:extLst>
      <p:ext uri="{BB962C8B-B14F-4D97-AF65-F5344CB8AC3E}">
        <p14:creationId xmlns:p14="http://schemas.microsoft.com/office/powerpoint/2010/main" val="217299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63F12E4B-799E-4498-B444-174283641270}"/>
              </a:ext>
            </a:extLst>
          </p:cNvPr>
          <p:cNvSpPr>
            <a:spLocks noGrp="1"/>
          </p:cNvSpPr>
          <p:nvPr>
            <p:ph idx="1"/>
          </p:nvPr>
        </p:nvSpPr>
        <p:spPr>
          <a:xfrm>
            <a:off x="628650" y="251210"/>
            <a:ext cx="7886700" cy="6470266"/>
          </a:xfrm>
        </p:spPr>
        <p:txBody>
          <a:bodyPr>
            <a:normAutofit/>
          </a:bodyPr>
          <a:lstStyle/>
          <a:p>
            <a:pPr marL="0" indent="0">
              <a:buNone/>
            </a:pPr>
            <a:r>
              <a:rPr lang="en-US" altLang="ko-KR" sz="2000" kern="0" spc="0" dirty="0">
                <a:solidFill>
                  <a:srgbClr val="000000"/>
                </a:solidFill>
                <a:effectLst/>
                <a:latin typeface="함초롬바탕" panose="02030604000101010101" pitchFamily="18" charset="-127"/>
                <a:ea typeface="함초롬바탕" panose="02030604000101010101" pitchFamily="18" charset="-127"/>
              </a:rPr>
              <a:t>In </a:t>
            </a:r>
            <a:r>
              <a:rPr lang="en-US" altLang="ko-KR" sz="2000" kern="0" spc="0" dirty="0" err="1">
                <a:solidFill>
                  <a:srgbClr val="000000"/>
                </a:solidFill>
                <a:effectLst/>
                <a:latin typeface="함초롬바탕" panose="02030604000101010101" pitchFamily="18" charset="-127"/>
                <a:ea typeface="함초롬바탕" panose="02030604000101010101" pitchFamily="18" charset="-127"/>
              </a:rPr>
              <a:t>Remillard</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Brick Co. v. </a:t>
            </a:r>
            <a:r>
              <a:rPr lang="en-US" altLang="ko-KR" sz="2000" kern="0" spc="0" dirty="0" err="1">
                <a:solidFill>
                  <a:srgbClr val="000000"/>
                </a:solidFill>
                <a:effectLst/>
                <a:latin typeface="함초롬바탕" panose="02030604000101010101" pitchFamily="18" charset="-127"/>
                <a:ea typeface="함초롬바탕" panose="02030604000101010101" pitchFamily="18" charset="-127"/>
              </a:rPr>
              <a:t>Remillard-Dandini</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Co., supra (pp. 419-420), the court said: "It is hornbook law that directors, while not strictly trustees, are fiduciaries, and </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bear a fiduciary relationship to the corporation, and to all the stockholders.</a:t>
            </a:r>
            <a:r>
              <a:rPr lang="en-US" altLang="ko-KR" sz="2000" b="1" kern="0" spc="0" dirty="0">
                <a:solidFill>
                  <a:srgbClr val="FF0000"/>
                </a:solidFill>
                <a:effectLst/>
                <a:latin typeface="함초롬바탕" panose="02030604000101010101" pitchFamily="18" charset="-127"/>
                <a:ea typeface="함초롬바탕" panose="02030604000101010101" pitchFamily="18" charset="-127"/>
              </a:rPr>
              <a:t> </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They owe a duty to all stockholders, including the minority stockholders, and must administer their duties for the common benefit. </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The concept that a corporation is an entity cannot operate so as to lessen the duties owed to all of the stockholders.</a:t>
            </a:r>
            <a:r>
              <a:rPr lang="en-US" altLang="ko-KR" sz="2000" kern="0" spc="0" dirty="0">
                <a:solidFill>
                  <a:srgbClr val="FF0000"/>
                </a:solidFill>
                <a:effectLst/>
                <a:latin typeface="함초롬바탕" panose="02030604000101010101" pitchFamily="18" charset="-127"/>
                <a:ea typeface="함초롬바탕" panose="02030604000101010101" pitchFamily="18" charset="-127"/>
              </a:rPr>
              <a:t> </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Directors owe a duty of highest good faith to the corporation and its stockholders. It is a cardinal principle of corporate law that a director cannot, at the expense of the corporation, make an unfair profit from his position. He is precluded from receiving any personal advantage without fullest disclosure to and consent of all those affected. The law ... in case of unfair dealing to the detriment of minority stockholders, will grant appropriate relief. </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Where the transaction greatly benefits one corporation at the expense of another, and especially if it personally benefits the majority directors, it will and should be set aside.</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In other words, while the transaction is not voidable simply because an interested director participated, </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it will not be upheld if it is unfair to the minority stockholders.</a:t>
            </a:r>
            <a:r>
              <a:rPr lang="en-US" altLang="ko-KR" sz="2000" kern="0" spc="0" dirty="0">
                <a:solidFill>
                  <a:srgbClr val="FF0000"/>
                </a:solidFill>
                <a:effectLst/>
                <a:latin typeface="함초롬바탕" panose="02030604000101010101" pitchFamily="18" charset="-127"/>
                <a:ea typeface="함초롬바탕" panose="02030604000101010101" pitchFamily="18" charset="-127"/>
              </a:rPr>
              <a:t> </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These principles are the law in practically all jurisdictions.</a:t>
            </a:r>
            <a:endParaRPr lang="en-US" altLang="ko-KR" sz="2000" kern="0" spc="0" dirty="0">
              <a:solidFill>
                <a:srgbClr val="000000"/>
              </a:solidFill>
              <a:effectLst/>
              <a:latin typeface="함초롬바탕" panose="02030604000101010101" pitchFamily="18" charset="-127"/>
            </a:endParaRPr>
          </a:p>
          <a:p>
            <a:pPr marL="0" indent="0">
              <a:buNone/>
            </a:pPr>
            <a:endParaRPr lang="ko-KR" altLang="en-US" dirty="0"/>
          </a:p>
        </p:txBody>
      </p:sp>
      <p:sp>
        <p:nvSpPr>
          <p:cNvPr id="4" name="슬라이드 번호 개체 틀 3">
            <a:extLst>
              <a:ext uri="{FF2B5EF4-FFF2-40B4-BE49-F238E27FC236}">
                <a16:creationId xmlns:a16="http://schemas.microsoft.com/office/drawing/2014/main" id="{B7A8BAC4-A01B-4373-8A4B-78ECDC6EE274}"/>
              </a:ext>
            </a:extLst>
          </p:cNvPr>
          <p:cNvSpPr>
            <a:spLocks noGrp="1"/>
          </p:cNvSpPr>
          <p:nvPr>
            <p:ph type="sldNum" sz="quarter" idx="12"/>
          </p:nvPr>
        </p:nvSpPr>
        <p:spPr/>
        <p:txBody>
          <a:bodyPr/>
          <a:lstStyle/>
          <a:p>
            <a:fld id="{5C72B50F-87D9-4457-813B-8D3C2A11596F}" type="slidenum">
              <a:rPr lang="ko-KR" altLang="en-US" smtClean="0"/>
              <a:t>11</a:t>
            </a:fld>
            <a:endParaRPr lang="ko-KR" altLang="en-US"/>
          </a:p>
        </p:txBody>
      </p:sp>
    </p:spTree>
    <p:extLst>
      <p:ext uri="{BB962C8B-B14F-4D97-AF65-F5344CB8AC3E}">
        <p14:creationId xmlns:p14="http://schemas.microsoft.com/office/powerpoint/2010/main" val="212151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a:extLst>
              <a:ext uri="{FF2B5EF4-FFF2-40B4-BE49-F238E27FC236}">
                <a16:creationId xmlns:a16="http://schemas.microsoft.com/office/drawing/2014/main" id="{EDD7C255-04CA-4AF6-B111-D24A6C2A4848}"/>
              </a:ext>
            </a:extLst>
          </p:cNvPr>
          <p:cNvSpPr>
            <a:spLocks noGrp="1"/>
          </p:cNvSpPr>
          <p:nvPr>
            <p:ph idx="1"/>
          </p:nvPr>
        </p:nvSpPr>
        <p:spPr>
          <a:xfrm>
            <a:off x="628650" y="291402"/>
            <a:ext cx="7886700" cy="6350558"/>
          </a:xfrm>
        </p:spPr>
        <p:txBody>
          <a:bodyPr>
            <a:normAutofit/>
          </a:bodyPr>
          <a:lstStyle/>
          <a:p>
            <a:pPr marL="0" indent="0">
              <a:buNone/>
            </a:pPr>
            <a:r>
              <a:rPr lang="en-US" altLang="ko-KR" sz="2000" kern="0" spc="0" dirty="0" err="1">
                <a:solidFill>
                  <a:srgbClr val="000000"/>
                </a:solidFill>
                <a:effectLst/>
                <a:latin typeface="함초롬바탕" panose="02030604000101010101" pitchFamily="18" charset="-127"/>
                <a:ea typeface="함초롬바탕" panose="02030604000101010101" pitchFamily="18" charset="-127"/>
              </a:rPr>
              <a:t>Remillard</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Brick Co. v. </a:t>
            </a:r>
            <a:r>
              <a:rPr lang="en-US" altLang="ko-KR" sz="2000" kern="0" spc="0" dirty="0" err="1">
                <a:solidFill>
                  <a:srgbClr val="000000"/>
                </a:solidFill>
                <a:effectLst/>
                <a:latin typeface="함초롬바탕" panose="02030604000101010101" pitchFamily="18" charset="-127"/>
                <a:ea typeface="함초롬바탕" panose="02030604000101010101" pitchFamily="18" charset="-127"/>
              </a:rPr>
              <a:t>Remillard-Dandini</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Co.,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사건에 대한 판결문 제</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419-420</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쪽에서</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법원은 다음과 같이 </a:t>
            </a:r>
            <a:r>
              <a:rPr lang="ko-KR" altLang="en-US" sz="2000" kern="0" spc="0" dirty="0" err="1">
                <a:solidFill>
                  <a:srgbClr val="000000"/>
                </a:solidFill>
                <a:effectLst/>
                <a:latin typeface="함초롬바탕" panose="02030604000101010101" pitchFamily="18" charset="-127"/>
                <a:ea typeface="함초롬바탕" panose="02030604000101010101" pitchFamily="18" charset="-127"/>
              </a:rPr>
              <a:t>설시했다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이사가 비록 엄격한 의미에서의 수탁자</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(trustee)</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는 아니라고 하더라도 수탁자와 유사한 의무를 지는 대리인</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(fiduciary)</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이고</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회사 및 모든 주주들에 대해 충실 의무를 부담한다</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a:t>
            </a:r>
            <a:r>
              <a:rPr lang="ko-KR" altLang="en-US" sz="2000" kern="0" spc="0" dirty="0">
                <a:solidFill>
                  <a:srgbClr val="FF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이사는 소수 주주를 포함한 모든 주주들에 대해 의무를 부담하며</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이들의 공동 이익을 위해 그 의무를 행사해야 한다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회사가 의인화된 법인이라는 개념은 이사가 모든 주주에게 부담하는 의무를 감소시키는 이유가 되어서는 안된다</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a:t>
            </a:r>
            <a:r>
              <a:rPr lang="ko-KR" altLang="en-US" sz="2000" kern="0" spc="0" dirty="0">
                <a:solidFill>
                  <a:srgbClr val="FF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이사는 회사와 그 주주들에 대해 가장 높은 정도의 선의를 보여야 할 의무를 진다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이사가 회사를 희생시키면서 자신의 지위에서 연유하는 불공정한 이익을 얻어서는 안된다는 것은 회사법의 핵심 원리이다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이사는 자신의 행위에 의해 영향 받는 모든 사람들에게 완전한 설명을 하고 </a:t>
            </a:r>
            <a:r>
              <a:rPr lang="ko-KR" altLang="en-US" sz="2000" kern="0" spc="0" dirty="0" err="1">
                <a:solidFill>
                  <a:srgbClr val="000000"/>
                </a:solidFill>
                <a:effectLst/>
                <a:latin typeface="함초롬바탕" panose="02030604000101010101" pitchFamily="18" charset="-127"/>
                <a:ea typeface="함초롬바탕" panose="02030604000101010101" pitchFamily="18" charset="-127"/>
              </a:rPr>
              <a:t>그들로부터</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 동의를 받지 않는 한</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어떠한 형태의 개인적 이득도 수령해서는 안된다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만일 소수 주주에게 손해를 끼치는 불공정한 거래가 있다면 법은 그에 합당한 구제를 소수 주주들에게 허용할 것이다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만일 어떤 거래가 다른 회사의 희생을 통해 한 회사에게 이익을 준다면</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그리고 특히 만일 그 거래가 대다수 이사에게 개인적인 이익을 준다면</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그 거래는 특별한 관심사로 떼어 놓아야 할 것이다</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 다시 말해 비록 이해관계가 얽힌 이사가 의사결정에 참여했다는 사실만으로 당해 거래가 무효화할 수 있는 것은 아니라고 해도</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만일 그것이 소수 주주에게 불공정하다면 그 거래는 유효하게 되지 않을 것이다</a:t>
            </a:r>
            <a:r>
              <a:rPr lang="en-US" altLang="ko-KR" sz="2000" b="1" u="sng" kern="0" spc="0" dirty="0">
                <a:solidFill>
                  <a:srgbClr val="FF0000"/>
                </a:solidFill>
                <a:effectLst/>
                <a:uFill>
                  <a:solidFill>
                    <a:srgbClr val="000000"/>
                  </a:solidFill>
                </a:uFill>
                <a:latin typeface="함초롬바탕" panose="02030604000101010101" pitchFamily="18" charset="-127"/>
                <a:ea typeface="함초롬바탕" panose="02030604000101010101" pitchFamily="18" charset="-127"/>
              </a:rPr>
              <a:t>.</a:t>
            </a:r>
            <a:r>
              <a:rPr lang="ko-KR" altLang="en-US" sz="2000" kern="0" spc="0" dirty="0">
                <a:solidFill>
                  <a:srgbClr val="000000"/>
                </a:solidFill>
                <a:effectLst/>
                <a:latin typeface="함초롬바탕" panose="02030604000101010101" pitchFamily="18" charset="-127"/>
                <a:ea typeface="함초롬바탕" panose="02030604000101010101" pitchFamily="18" charset="-127"/>
              </a:rPr>
              <a:t> 이런 원칙들은 실질적으로 모든 지역에서 법이다</a:t>
            </a:r>
            <a:r>
              <a:rPr lang="en-US" altLang="ko-KR" sz="2000" kern="0" spc="0" dirty="0">
                <a:solidFill>
                  <a:srgbClr val="000000"/>
                </a:solidFill>
                <a:effectLst/>
                <a:latin typeface="함초롬바탕" panose="02030604000101010101" pitchFamily="18" charset="-127"/>
                <a:ea typeface="함초롬바탕" panose="02030604000101010101" pitchFamily="18" charset="-127"/>
              </a:rPr>
              <a:t>.</a:t>
            </a:r>
            <a:endParaRPr lang="ko-KR" altLang="en-US" sz="2000" kern="0" spc="0" dirty="0">
              <a:solidFill>
                <a:srgbClr val="000000"/>
              </a:solidFill>
              <a:effectLst/>
              <a:latin typeface="함초롬바탕" panose="02030604000101010101" pitchFamily="18" charset="-127"/>
            </a:endParaRPr>
          </a:p>
          <a:p>
            <a:pPr marL="0" indent="0">
              <a:buNone/>
            </a:pPr>
            <a:endParaRPr lang="ko-KR" altLang="en-US" dirty="0"/>
          </a:p>
        </p:txBody>
      </p:sp>
      <p:sp>
        <p:nvSpPr>
          <p:cNvPr id="4" name="슬라이드 번호 개체 틀 3">
            <a:extLst>
              <a:ext uri="{FF2B5EF4-FFF2-40B4-BE49-F238E27FC236}">
                <a16:creationId xmlns:a16="http://schemas.microsoft.com/office/drawing/2014/main" id="{95DC3F69-A361-422F-811A-150985F71687}"/>
              </a:ext>
            </a:extLst>
          </p:cNvPr>
          <p:cNvSpPr>
            <a:spLocks noGrp="1"/>
          </p:cNvSpPr>
          <p:nvPr>
            <p:ph type="sldNum" sz="quarter" idx="12"/>
          </p:nvPr>
        </p:nvSpPr>
        <p:spPr/>
        <p:txBody>
          <a:bodyPr/>
          <a:lstStyle/>
          <a:p>
            <a:fld id="{5C72B50F-87D9-4457-813B-8D3C2A11596F}" type="slidenum">
              <a:rPr lang="ko-KR" altLang="en-US" smtClean="0"/>
              <a:t>12</a:t>
            </a:fld>
            <a:endParaRPr lang="ko-KR" altLang="en-US"/>
          </a:p>
        </p:txBody>
      </p:sp>
    </p:spTree>
    <p:extLst>
      <p:ext uri="{BB962C8B-B14F-4D97-AF65-F5344CB8AC3E}">
        <p14:creationId xmlns:p14="http://schemas.microsoft.com/office/powerpoint/2010/main" val="196561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EED70BC-54B7-430C-B654-B448E05B9E22}"/>
              </a:ext>
            </a:extLst>
          </p:cNvPr>
          <p:cNvSpPr>
            <a:spLocks noGrp="1"/>
          </p:cNvSpPr>
          <p:nvPr>
            <p:ph type="title"/>
          </p:nvPr>
        </p:nvSpPr>
        <p:spPr/>
        <p:txBody>
          <a:bodyPr/>
          <a:lstStyle/>
          <a:p>
            <a:r>
              <a:rPr lang="ko-KR" altLang="en-US" dirty="0"/>
              <a:t>델라웨어 대법원의 시각</a:t>
            </a:r>
          </a:p>
        </p:txBody>
      </p:sp>
      <p:sp>
        <p:nvSpPr>
          <p:cNvPr id="3" name="내용 개체 틀 2">
            <a:extLst>
              <a:ext uri="{FF2B5EF4-FFF2-40B4-BE49-F238E27FC236}">
                <a16:creationId xmlns:a16="http://schemas.microsoft.com/office/drawing/2014/main" id="{58BD417E-5CBD-43D2-BBF0-8EF330C4D1E3}"/>
              </a:ext>
            </a:extLst>
          </p:cNvPr>
          <p:cNvSpPr>
            <a:spLocks noGrp="1"/>
          </p:cNvSpPr>
          <p:nvPr>
            <p:ph idx="1"/>
          </p:nvPr>
        </p:nvSpPr>
        <p:spPr/>
        <p:txBody>
          <a:bodyPr>
            <a:normAutofit lnSpcReduction="10000"/>
          </a:bodyPr>
          <a:lstStyle/>
          <a:p>
            <a:r>
              <a:rPr lang="ko-KR" altLang="en-US" dirty="0"/>
              <a:t>이사 뿐만 아니라 지배주주도 주주일반 또는 소수주주에 대해 책임을 진다</a:t>
            </a:r>
            <a:r>
              <a:rPr lang="en-US" altLang="ko-KR" dirty="0"/>
              <a:t>.</a:t>
            </a:r>
          </a:p>
          <a:p>
            <a:r>
              <a:rPr lang="ko-KR" altLang="en-US" dirty="0"/>
              <a:t>이사가 합병 거래의 양 끝단에 공통적으로 위치하는 합병은 </a:t>
            </a:r>
            <a:r>
              <a:rPr lang="en-US" altLang="ko-KR" dirty="0"/>
              <a:t>“</a:t>
            </a:r>
            <a:r>
              <a:rPr lang="ko-KR" altLang="en-US" dirty="0"/>
              <a:t>이해관계에 노출된 합병</a:t>
            </a:r>
            <a:r>
              <a:rPr lang="en-US" altLang="ko-KR" dirty="0"/>
              <a:t>(interested merger)”</a:t>
            </a:r>
            <a:r>
              <a:rPr lang="ko-KR" altLang="en-US" dirty="0"/>
              <a:t>이다</a:t>
            </a:r>
            <a:r>
              <a:rPr lang="en-US" altLang="ko-KR" dirty="0"/>
              <a:t>.</a:t>
            </a:r>
          </a:p>
          <a:p>
            <a:r>
              <a:rPr lang="ko-KR" altLang="en-US" dirty="0"/>
              <a:t>이런 거래에서는 충실의무가 적용되며</a:t>
            </a:r>
            <a:endParaRPr lang="en-US" altLang="ko-KR" dirty="0"/>
          </a:p>
          <a:p>
            <a:r>
              <a:rPr lang="ko-KR" altLang="en-US" dirty="0"/>
              <a:t>이사의 의무는 두 회사의 이사라는 점 때문에 </a:t>
            </a:r>
            <a:r>
              <a:rPr lang="ko-KR" altLang="en-US" dirty="0" err="1"/>
              <a:t>감경되지</a:t>
            </a:r>
            <a:r>
              <a:rPr lang="ko-KR" altLang="en-US" dirty="0"/>
              <a:t> 않고</a:t>
            </a:r>
            <a:r>
              <a:rPr lang="en-US" altLang="ko-KR" dirty="0"/>
              <a:t>,</a:t>
            </a:r>
          </a:p>
          <a:p>
            <a:r>
              <a:rPr lang="ko-KR" altLang="en-US" dirty="0"/>
              <a:t>특히 소수주주를 축출하는 </a:t>
            </a:r>
            <a:r>
              <a:rPr lang="en-US" altLang="ko-KR" dirty="0"/>
              <a:t>squeeze-out merger</a:t>
            </a:r>
            <a:r>
              <a:rPr lang="ko-KR" altLang="en-US" dirty="0"/>
              <a:t>에서는 전체적인 공정성</a:t>
            </a:r>
            <a:r>
              <a:rPr lang="en-US" altLang="ko-KR" dirty="0"/>
              <a:t>(entire fairness)</a:t>
            </a:r>
            <a:r>
              <a:rPr lang="ko-KR" altLang="en-US" dirty="0"/>
              <a:t>가 요구됨</a:t>
            </a:r>
          </a:p>
        </p:txBody>
      </p:sp>
      <p:sp>
        <p:nvSpPr>
          <p:cNvPr id="4" name="슬라이드 번호 개체 틀 3">
            <a:extLst>
              <a:ext uri="{FF2B5EF4-FFF2-40B4-BE49-F238E27FC236}">
                <a16:creationId xmlns:a16="http://schemas.microsoft.com/office/drawing/2014/main" id="{86E99CC5-100F-468D-BFE6-517ADE7B8EDF}"/>
              </a:ext>
            </a:extLst>
          </p:cNvPr>
          <p:cNvSpPr>
            <a:spLocks noGrp="1"/>
          </p:cNvSpPr>
          <p:nvPr>
            <p:ph type="sldNum" sz="quarter" idx="12"/>
          </p:nvPr>
        </p:nvSpPr>
        <p:spPr/>
        <p:txBody>
          <a:bodyPr/>
          <a:lstStyle/>
          <a:p>
            <a:fld id="{5C72B50F-87D9-4457-813B-8D3C2A11596F}" type="slidenum">
              <a:rPr lang="ko-KR" altLang="en-US" smtClean="0"/>
              <a:t>13</a:t>
            </a:fld>
            <a:endParaRPr lang="ko-KR" altLang="en-US"/>
          </a:p>
        </p:txBody>
      </p:sp>
    </p:spTree>
    <p:extLst>
      <p:ext uri="{BB962C8B-B14F-4D97-AF65-F5344CB8AC3E}">
        <p14:creationId xmlns:p14="http://schemas.microsoft.com/office/powerpoint/2010/main" val="2581093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ED3DFB0-8B27-4F28-BCBE-4E18C1B99587}"/>
              </a:ext>
            </a:extLst>
          </p:cNvPr>
          <p:cNvSpPr>
            <a:spLocks noGrp="1"/>
          </p:cNvSpPr>
          <p:nvPr>
            <p:ph type="title"/>
          </p:nvPr>
        </p:nvSpPr>
        <p:spPr>
          <a:xfrm>
            <a:off x="628650" y="365126"/>
            <a:ext cx="7886700" cy="921063"/>
          </a:xfrm>
        </p:spPr>
        <p:txBody>
          <a:bodyPr>
            <a:normAutofit fontScale="90000"/>
          </a:bodyPr>
          <a:lstStyle/>
          <a:p>
            <a:r>
              <a:rPr lang="en-US" altLang="ko-KR" sz="3200" kern="0" spc="0" dirty="0">
                <a:solidFill>
                  <a:srgbClr val="000000"/>
                </a:solidFill>
                <a:effectLst/>
                <a:latin typeface="맑은 고딕" panose="020B0503020000020004" pitchFamily="50" charset="-127"/>
                <a:ea typeface="맑은 고딕" panose="020B0503020000020004" pitchFamily="50" charset="-127"/>
              </a:rPr>
              <a:t>Kahn v. Lynch Communication Systems, 638 A.2d 1110 (1994) </a:t>
            </a:r>
            <a:endParaRPr lang="ko-KR" altLang="en-US" sz="3200" dirty="0">
              <a:latin typeface="맑은 고딕" panose="020B0503020000020004" pitchFamily="50" charset="-127"/>
              <a:ea typeface="맑은 고딕" panose="020B0503020000020004" pitchFamily="50" charset="-127"/>
            </a:endParaRPr>
          </a:p>
        </p:txBody>
      </p:sp>
      <p:sp>
        <p:nvSpPr>
          <p:cNvPr id="3" name="내용 개체 틀 2">
            <a:extLst>
              <a:ext uri="{FF2B5EF4-FFF2-40B4-BE49-F238E27FC236}">
                <a16:creationId xmlns:a16="http://schemas.microsoft.com/office/drawing/2014/main" id="{58F94CE2-06BF-4D2C-8CDF-5C97A36E1982}"/>
              </a:ext>
            </a:extLst>
          </p:cNvPr>
          <p:cNvSpPr>
            <a:spLocks noGrp="1"/>
          </p:cNvSpPr>
          <p:nvPr>
            <p:ph idx="1"/>
          </p:nvPr>
        </p:nvSpPr>
        <p:spPr/>
        <p:txBody>
          <a:bodyPr>
            <a:noAutofit/>
          </a:bodyPr>
          <a:lstStyle/>
          <a:p>
            <a:r>
              <a:rPr lang="en-US" altLang="ko-KR" sz="2000" kern="0" spc="0" dirty="0">
                <a:solidFill>
                  <a:srgbClr val="000000"/>
                </a:solidFill>
                <a:effectLst/>
                <a:latin typeface="+mj-ea"/>
                <a:ea typeface="+mj-ea"/>
              </a:rPr>
              <a:t>Alcatel</a:t>
            </a:r>
            <a:r>
              <a:rPr lang="ko-KR" altLang="en-US" sz="2000" kern="0" spc="0" dirty="0">
                <a:solidFill>
                  <a:srgbClr val="000000"/>
                </a:solidFill>
                <a:effectLst/>
                <a:latin typeface="+mj-ea"/>
                <a:ea typeface="+mj-ea"/>
              </a:rPr>
              <a:t>은 </a:t>
            </a:r>
            <a:r>
              <a:rPr lang="en-US" altLang="ko-KR" sz="2000" kern="0" spc="0" dirty="0">
                <a:solidFill>
                  <a:srgbClr val="000000"/>
                </a:solidFill>
                <a:effectLst/>
                <a:latin typeface="+mj-ea"/>
                <a:ea typeface="+mj-ea"/>
              </a:rPr>
              <a:t>Lynch</a:t>
            </a:r>
            <a:r>
              <a:rPr lang="ko-KR" altLang="en-US" sz="2000" kern="0" spc="0" dirty="0">
                <a:solidFill>
                  <a:srgbClr val="000000"/>
                </a:solidFill>
                <a:effectLst/>
                <a:latin typeface="+mj-ea"/>
                <a:ea typeface="+mj-ea"/>
              </a:rPr>
              <a:t>의 주식을 </a:t>
            </a:r>
            <a:r>
              <a:rPr lang="en-US" altLang="ko-KR" sz="2000" kern="0" spc="0" dirty="0">
                <a:solidFill>
                  <a:srgbClr val="000000"/>
                </a:solidFill>
                <a:effectLst/>
                <a:latin typeface="+mj-ea"/>
                <a:ea typeface="+mj-ea"/>
              </a:rPr>
              <a:t>43.3% </a:t>
            </a:r>
            <a:r>
              <a:rPr lang="ko-KR" altLang="en-US" sz="2000" kern="0" spc="0" dirty="0">
                <a:solidFill>
                  <a:srgbClr val="000000"/>
                </a:solidFill>
                <a:effectLst/>
                <a:latin typeface="+mj-ea"/>
                <a:ea typeface="+mj-ea"/>
              </a:rPr>
              <a:t>소유한 주주로서 자회사인 </a:t>
            </a:r>
            <a:r>
              <a:rPr lang="en-US" altLang="ko-KR" sz="2000" kern="0" spc="0" dirty="0">
                <a:solidFill>
                  <a:srgbClr val="000000"/>
                </a:solidFill>
                <a:effectLst/>
                <a:latin typeface="+mj-ea"/>
                <a:ea typeface="+mj-ea"/>
              </a:rPr>
              <a:t>Lynch</a:t>
            </a:r>
            <a:r>
              <a:rPr lang="ko-KR" altLang="en-US" sz="2000" kern="0" spc="0" dirty="0">
                <a:solidFill>
                  <a:srgbClr val="000000"/>
                </a:solidFill>
                <a:effectLst/>
                <a:latin typeface="+mj-ea"/>
                <a:ea typeface="+mj-ea"/>
              </a:rPr>
              <a:t>를 합병한 사건</a:t>
            </a:r>
          </a:p>
          <a:p>
            <a:r>
              <a:rPr lang="en-US" altLang="ko-KR" sz="2000" b="1" u="sng" kern="0" spc="0" dirty="0">
                <a:solidFill>
                  <a:srgbClr val="FF0000"/>
                </a:solidFill>
                <a:effectLst/>
                <a:latin typeface="+mj-ea"/>
                <a:ea typeface="+mj-ea"/>
              </a:rPr>
              <a:t>Lynch</a:t>
            </a:r>
            <a:r>
              <a:rPr lang="ko-KR" altLang="en-US" sz="2000" b="1" u="sng" kern="0" spc="0" dirty="0">
                <a:solidFill>
                  <a:srgbClr val="FF0000"/>
                </a:solidFill>
                <a:effectLst/>
                <a:latin typeface="+mj-ea"/>
                <a:ea typeface="+mj-ea"/>
              </a:rPr>
              <a:t>의 지배주주인 </a:t>
            </a:r>
            <a:r>
              <a:rPr lang="en-US" altLang="ko-KR" sz="2000" b="1" u="sng" kern="0" spc="0" dirty="0">
                <a:solidFill>
                  <a:srgbClr val="FF0000"/>
                </a:solidFill>
                <a:effectLst/>
                <a:latin typeface="+mj-ea"/>
                <a:ea typeface="+mj-ea"/>
              </a:rPr>
              <a:t>Alcatel</a:t>
            </a:r>
            <a:r>
              <a:rPr lang="ko-KR" altLang="en-US" sz="2000" b="1" u="sng" kern="0" spc="0" dirty="0">
                <a:solidFill>
                  <a:srgbClr val="FF0000"/>
                </a:solidFill>
                <a:effectLst/>
                <a:latin typeface="+mj-ea"/>
                <a:ea typeface="+mj-ea"/>
              </a:rPr>
              <a:t>이 </a:t>
            </a:r>
            <a:r>
              <a:rPr lang="en-US" altLang="ko-KR" sz="2000" b="1" u="sng" kern="0" spc="0" dirty="0">
                <a:solidFill>
                  <a:srgbClr val="FF0000"/>
                </a:solidFill>
                <a:effectLst/>
                <a:uFill>
                  <a:solidFill>
                    <a:srgbClr val="000000"/>
                  </a:solidFill>
                </a:uFill>
                <a:latin typeface="+mj-ea"/>
                <a:ea typeface="+mj-ea"/>
              </a:rPr>
              <a:t>Lynch</a:t>
            </a:r>
            <a:r>
              <a:rPr lang="ko-KR" altLang="en-US" sz="2000" b="1" u="sng" kern="0" spc="0" dirty="0">
                <a:solidFill>
                  <a:srgbClr val="FF0000"/>
                </a:solidFill>
                <a:effectLst/>
                <a:uFill>
                  <a:solidFill>
                    <a:srgbClr val="000000"/>
                  </a:solidFill>
                </a:uFill>
                <a:latin typeface="+mj-ea"/>
                <a:ea typeface="+mj-ea"/>
              </a:rPr>
              <a:t>의 다른 주주들에게 충실의무를 부담</a:t>
            </a:r>
            <a:r>
              <a:rPr lang="ko-KR" altLang="en-US" sz="2000" kern="0" spc="0" dirty="0">
                <a:solidFill>
                  <a:srgbClr val="000000"/>
                </a:solidFill>
                <a:effectLst/>
                <a:latin typeface="+mj-ea"/>
                <a:ea typeface="+mj-ea"/>
              </a:rPr>
              <a:t>하고 있다는 점은 연역적으로 도출된 논리적 귀결이며</a:t>
            </a:r>
            <a:r>
              <a:rPr lang="en-US" altLang="ko-KR" sz="2000" kern="0" spc="0" dirty="0">
                <a:solidFill>
                  <a:srgbClr val="000000"/>
                </a:solidFill>
                <a:effectLst/>
                <a:latin typeface="+mj-ea"/>
                <a:ea typeface="+mj-ea"/>
              </a:rPr>
              <a:t>(The Court of Chancery's legal conclusion that Alcatel owed the </a:t>
            </a:r>
            <a:r>
              <a:rPr lang="en-US" altLang="ko-KR" sz="2000" b="1" u="sng" kern="0" spc="0" dirty="0">
                <a:solidFill>
                  <a:srgbClr val="0070C0"/>
                </a:solidFill>
                <a:effectLst/>
                <a:uFill>
                  <a:solidFill>
                    <a:srgbClr val="000000"/>
                  </a:solidFill>
                </a:uFill>
                <a:latin typeface="+mj-ea"/>
                <a:ea typeface="+mj-ea"/>
              </a:rPr>
              <a:t>fiduciary duties of a controlling shareholder to the other Lynch shareholders</a:t>
            </a:r>
            <a:r>
              <a:rPr lang="en-US" altLang="ko-KR" sz="2000" kern="0" spc="0" dirty="0">
                <a:solidFill>
                  <a:srgbClr val="0070C0"/>
                </a:solidFill>
                <a:effectLst/>
                <a:latin typeface="+mj-ea"/>
                <a:ea typeface="+mj-ea"/>
              </a:rPr>
              <a:t> </a:t>
            </a:r>
            <a:r>
              <a:rPr lang="en-US" altLang="ko-KR" sz="2000" kern="0" spc="0" dirty="0">
                <a:solidFill>
                  <a:srgbClr val="000000"/>
                </a:solidFill>
                <a:effectLst/>
                <a:latin typeface="+mj-ea"/>
                <a:ea typeface="+mj-ea"/>
              </a:rPr>
              <a:t>followed syllogistically as the logical result of its cogent analysis of the record.)</a:t>
            </a:r>
          </a:p>
          <a:p>
            <a:r>
              <a:rPr lang="ko-KR" altLang="en-US" sz="2000" kern="0" spc="0" dirty="0">
                <a:solidFill>
                  <a:srgbClr val="000000"/>
                </a:solidFill>
                <a:effectLst/>
                <a:latin typeface="+mj-ea"/>
                <a:ea typeface="+mj-ea"/>
              </a:rPr>
              <a:t>이 경우 충실 의무를 다했는지 여부의 </a:t>
            </a:r>
            <a:r>
              <a:rPr lang="ko-KR" altLang="en-US" sz="2000" b="1" u="sng" kern="0" spc="0" dirty="0">
                <a:solidFill>
                  <a:srgbClr val="FF0000"/>
                </a:solidFill>
                <a:effectLst/>
                <a:latin typeface="+mj-ea"/>
                <a:ea typeface="+mj-ea"/>
              </a:rPr>
              <a:t>판단의 기준은 전체적인 공정성이며</a:t>
            </a:r>
            <a:r>
              <a:rPr lang="en-US" altLang="ko-KR" sz="2000" b="1" u="sng" kern="0" spc="0" dirty="0">
                <a:solidFill>
                  <a:srgbClr val="FF0000"/>
                </a:solidFill>
                <a:effectLst/>
                <a:latin typeface="+mj-ea"/>
                <a:ea typeface="+mj-ea"/>
              </a:rPr>
              <a:t>, </a:t>
            </a:r>
            <a:r>
              <a:rPr lang="ko-KR" altLang="en-US" sz="2000" b="1" u="sng" kern="0" spc="0" dirty="0">
                <a:solidFill>
                  <a:srgbClr val="FF0000"/>
                </a:solidFill>
                <a:effectLst/>
                <a:latin typeface="+mj-ea"/>
                <a:ea typeface="+mj-ea"/>
              </a:rPr>
              <a:t>이를 입증할 책임은 지배주주</a:t>
            </a:r>
            <a:r>
              <a:rPr lang="ko-KR" altLang="en-US" sz="2000" kern="0" spc="0" dirty="0">
                <a:solidFill>
                  <a:srgbClr val="000000"/>
                </a:solidFill>
                <a:effectLst/>
                <a:latin typeface="+mj-ea"/>
                <a:ea typeface="+mj-ea"/>
              </a:rPr>
              <a:t>인 </a:t>
            </a:r>
            <a:r>
              <a:rPr lang="en-US" altLang="ko-KR" sz="2000" kern="0" spc="0" dirty="0">
                <a:solidFill>
                  <a:srgbClr val="000000"/>
                </a:solidFill>
                <a:effectLst/>
                <a:latin typeface="+mj-ea"/>
                <a:ea typeface="+mj-ea"/>
              </a:rPr>
              <a:t>Alcatel</a:t>
            </a:r>
            <a:r>
              <a:rPr lang="ko-KR" altLang="en-US" sz="2000" kern="0" spc="0" dirty="0">
                <a:solidFill>
                  <a:srgbClr val="000000"/>
                </a:solidFill>
                <a:effectLst/>
                <a:latin typeface="+mj-ea"/>
                <a:ea typeface="+mj-ea"/>
              </a:rPr>
              <a:t>에 있음</a:t>
            </a:r>
            <a:r>
              <a:rPr lang="en-US" altLang="ko-KR" sz="2000" kern="0" spc="0" dirty="0">
                <a:solidFill>
                  <a:srgbClr val="000000"/>
                </a:solidFill>
                <a:effectLst/>
                <a:latin typeface="+mj-ea"/>
                <a:ea typeface="+mj-ea"/>
              </a:rPr>
              <a:t>(the burden of proving the </a:t>
            </a:r>
            <a:r>
              <a:rPr lang="en-US" altLang="ko-KR" sz="2000" b="1" u="sng" kern="0" spc="0" dirty="0">
                <a:solidFill>
                  <a:srgbClr val="0070C0"/>
                </a:solidFill>
                <a:effectLst/>
                <a:latin typeface="+mj-ea"/>
                <a:ea typeface="+mj-ea"/>
              </a:rPr>
              <a:t>entire fairness</a:t>
            </a:r>
            <a:r>
              <a:rPr lang="en-US" altLang="ko-KR" sz="2000" kern="0" spc="0" dirty="0">
                <a:solidFill>
                  <a:srgbClr val="000000"/>
                </a:solidFill>
                <a:effectLst/>
                <a:latin typeface="+mj-ea"/>
                <a:ea typeface="+mj-ea"/>
              </a:rPr>
              <a:t> of the merger transaction remained on Alcatel, </a:t>
            </a:r>
            <a:r>
              <a:rPr lang="en-US" altLang="ko-KR" sz="2000" b="1" u="sng" kern="0" spc="0" dirty="0">
                <a:solidFill>
                  <a:srgbClr val="0070C0"/>
                </a:solidFill>
                <a:effectLst/>
                <a:latin typeface="+mj-ea"/>
                <a:ea typeface="+mj-ea"/>
              </a:rPr>
              <a:t>the controlling shareholder</a:t>
            </a:r>
            <a:r>
              <a:rPr lang="en-US" altLang="ko-KR" sz="2000" kern="0" spc="0" dirty="0">
                <a:solidFill>
                  <a:srgbClr val="000000"/>
                </a:solidFill>
                <a:effectLst/>
                <a:latin typeface="+mj-ea"/>
                <a:ea typeface="+mj-ea"/>
              </a:rPr>
              <a:t>)</a:t>
            </a:r>
          </a:p>
          <a:p>
            <a:r>
              <a:rPr lang="ko-KR" altLang="en-US" sz="2000" kern="0" spc="0" dirty="0">
                <a:solidFill>
                  <a:srgbClr val="000000"/>
                </a:solidFill>
                <a:effectLst/>
                <a:latin typeface="+mj-ea"/>
                <a:ea typeface="+mj-ea"/>
              </a:rPr>
              <a:t>전체적인 공정성의 내용은 두 가지인데</a:t>
            </a:r>
            <a:r>
              <a:rPr lang="en-US" altLang="ko-KR" sz="2000" kern="0" spc="0" dirty="0">
                <a:solidFill>
                  <a:srgbClr val="000000"/>
                </a:solidFill>
                <a:effectLst/>
                <a:latin typeface="+mj-ea"/>
                <a:ea typeface="+mj-ea"/>
              </a:rPr>
              <a:t>, </a:t>
            </a:r>
            <a:r>
              <a:rPr lang="ko-KR" altLang="en-US" sz="2000" b="1" u="sng" kern="0" spc="0" dirty="0">
                <a:solidFill>
                  <a:srgbClr val="FF0000"/>
                </a:solidFill>
                <a:effectLst/>
                <a:uFill>
                  <a:solidFill>
                    <a:srgbClr val="000000"/>
                  </a:solidFill>
                </a:uFill>
                <a:latin typeface="+mj-ea"/>
                <a:ea typeface="+mj-ea"/>
              </a:rPr>
              <a:t>거래 과정의 공정성</a:t>
            </a:r>
            <a:r>
              <a:rPr lang="ko-KR" altLang="en-US" sz="2000" kern="0" spc="0" dirty="0">
                <a:solidFill>
                  <a:srgbClr val="000000"/>
                </a:solidFill>
                <a:effectLst/>
                <a:latin typeface="+mj-ea"/>
                <a:ea typeface="+mj-ea"/>
              </a:rPr>
              <a:t>과 </a:t>
            </a:r>
            <a:r>
              <a:rPr lang="ko-KR" altLang="en-US" sz="2000" b="1" u="sng" kern="0" spc="0" dirty="0">
                <a:solidFill>
                  <a:srgbClr val="FF0000"/>
                </a:solidFill>
                <a:effectLst/>
                <a:uFill>
                  <a:solidFill>
                    <a:srgbClr val="000000"/>
                  </a:solidFill>
                </a:uFill>
                <a:latin typeface="+mj-ea"/>
                <a:ea typeface="+mj-ea"/>
              </a:rPr>
              <a:t>가격의 공정성</a:t>
            </a:r>
            <a:r>
              <a:rPr lang="ko-KR" altLang="en-US" sz="2000" kern="0" spc="0" dirty="0">
                <a:solidFill>
                  <a:srgbClr val="000000"/>
                </a:solidFill>
                <a:effectLst/>
                <a:latin typeface="+mj-ea"/>
                <a:ea typeface="+mj-ea"/>
              </a:rPr>
              <a:t>임</a:t>
            </a:r>
            <a:r>
              <a:rPr lang="en-US" altLang="ko-KR" sz="2000" kern="0" spc="0" dirty="0">
                <a:solidFill>
                  <a:srgbClr val="000000"/>
                </a:solidFill>
                <a:effectLst/>
                <a:latin typeface="+mj-ea"/>
                <a:ea typeface="+mj-ea"/>
              </a:rPr>
              <a:t>(The concept of fairness has two basic aspects: </a:t>
            </a:r>
            <a:r>
              <a:rPr lang="en-US" altLang="ko-KR" sz="2000" b="1" u="sng" kern="0" spc="0" dirty="0">
                <a:solidFill>
                  <a:srgbClr val="0070C0"/>
                </a:solidFill>
                <a:effectLst/>
                <a:uFill>
                  <a:solidFill>
                    <a:srgbClr val="000000"/>
                  </a:solidFill>
                </a:uFill>
                <a:latin typeface="+mj-ea"/>
                <a:ea typeface="+mj-ea"/>
              </a:rPr>
              <a:t>fair dealing and fair price</a:t>
            </a:r>
            <a:r>
              <a:rPr lang="en-US" altLang="ko-KR" sz="2000" kern="0" spc="0" dirty="0">
                <a:solidFill>
                  <a:srgbClr val="000000"/>
                </a:solidFill>
                <a:effectLst/>
                <a:latin typeface="+mj-ea"/>
                <a:ea typeface="+mj-ea"/>
              </a:rPr>
              <a:t>.)</a:t>
            </a:r>
          </a:p>
        </p:txBody>
      </p:sp>
      <p:sp>
        <p:nvSpPr>
          <p:cNvPr id="4" name="슬라이드 번호 개체 틀 3">
            <a:extLst>
              <a:ext uri="{FF2B5EF4-FFF2-40B4-BE49-F238E27FC236}">
                <a16:creationId xmlns:a16="http://schemas.microsoft.com/office/drawing/2014/main" id="{CE256C7B-025C-4864-A17E-E4E71C78AFFB}"/>
              </a:ext>
            </a:extLst>
          </p:cNvPr>
          <p:cNvSpPr>
            <a:spLocks noGrp="1"/>
          </p:cNvSpPr>
          <p:nvPr>
            <p:ph type="sldNum" sz="quarter" idx="12"/>
          </p:nvPr>
        </p:nvSpPr>
        <p:spPr/>
        <p:txBody>
          <a:bodyPr/>
          <a:lstStyle/>
          <a:p>
            <a:fld id="{5C72B50F-87D9-4457-813B-8D3C2A11596F}" type="slidenum">
              <a:rPr lang="ko-KR" altLang="en-US" smtClean="0"/>
              <a:t>14</a:t>
            </a:fld>
            <a:endParaRPr lang="ko-KR" altLang="en-US"/>
          </a:p>
        </p:txBody>
      </p:sp>
    </p:spTree>
    <p:extLst>
      <p:ext uri="{BB962C8B-B14F-4D97-AF65-F5344CB8AC3E}">
        <p14:creationId xmlns:p14="http://schemas.microsoft.com/office/powerpoint/2010/main" val="1875270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DA306B3-D167-444B-99D8-8998DF0FEF72}"/>
              </a:ext>
            </a:extLst>
          </p:cNvPr>
          <p:cNvSpPr>
            <a:spLocks noGrp="1"/>
          </p:cNvSpPr>
          <p:nvPr>
            <p:ph type="title"/>
          </p:nvPr>
        </p:nvSpPr>
        <p:spPr>
          <a:xfrm>
            <a:off x="628650" y="365126"/>
            <a:ext cx="7886700" cy="981353"/>
          </a:xfrm>
        </p:spPr>
        <p:txBody>
          <a:bodyPr>
            <a:noAutofit/>
          </a:bodyPr>
          <a:lstStyle/>
          <a:p>
            <a:r>
              <a:rPr lang="de-DE" altLang="ko-KR" sz="4000" kern="0" spc="0" dirty="0">
                <a:solidFill>
                  <a:srgbClr val="000000"/>
                </a:solidFill>
                <a:effectLst/>
                <a:latin typeface="맑은 고딕" panose="020B0503020000020004" pitchFamily="50" charset="-127"/>
                <a:ea typeface="맑은 고딕" panose="020B0503020000020004" pitchFamily="50" charset="-127"/>
              </a:rPr>
              <a:t>Weinberger v. UOP, Inc., 457 A.2d 701 (1983)</a:t>
            </a:r>
            <a:endParaRPr lang="ko-KR" altLang="en-US" sz="4000" dirty="0">
              <a:latin typeface="맑은 고딕" panose="020B0503020000020004" pitchFamily="50" charset="-127"/>
              <a:ea typeface="맑은 고딕" panose="020B0503020000020004" pitchFamily="50" charset="-127"/>
            </a:endParaRPr>
          </a:p>
        </p:txBody>
      </p:sp>
      <p:sp>
        <p:nvSpPr>
          <p:cNvPr id="3" name="내용 개체 틀 2">
            <a:extLst>
              <a:ext uri="{FF2B5EF4-FFF2-40B4-BE49-F238E27FC236}">
                <a16:creationId xmlns:a16="http://schemas.microsoft.com/office/drawing/2014/main" id="{D73CB592-4FBD-4E80-B2D6-3793B3DB1734}"/>
              </a:ext>
            </a:extLst>
          </p:cNvPr>
          <p:cNvSpPr>
            <a:spLocks noGrp="1"/>
          </p:cNvSpPr>
          <p:nvPr>
            <p:ph idx="1"/>
          </p:nvPr>
        </p:nvSpPr>
        <p:spPr>
          <a:xfrm>
            <a:off x="628650" y="1825624"/>
            <a:ext cx="7886700" cy="4667249"/>
          </a:xfrm>
        </p:spPr>
        <p:txBody>
          <a:bodyPr>
            <a:normAutofit/>
          </a:bodyPr>
          <a:lstStyle/>
          <a:p>
            <a:r>
              <a:rPr lang="ko-KR" altLang="en-US" sz="2000" b="1" u="sng" kern="0" spc="0" dirty="0">
                <a:solidFill>
                  <a:srgbClr val="FF0000"/>
                </a:solidFill>
                <a:effectLst/>
                <a:uFill>
                  <a:solidFill>
                    <a:srgbClr val="000000"/>
                  </a:solidFill>
                </a:uFill>
                <a:latin typeface="맑은 고딕" panose="020B0503020000020004" pitchFamily="50" charset="-127"/>
                <a:ea typeface="맑은 고딕" panose="020B0503020000020004" pitchFamily="50" charset="-127"/>
              </a:rPr>
              <a:t>전체적인 공정성</a:t>
            </a:r>
            <a:r>
              <a:rPr lang="ko-KR" altLang="en-US" sz="2000" kern="0" spc="0" dirty="0">
                <a:solidFill>
                  <a:srgbClr val="000000"/>
                </a:solidFill>
                <a:effectLst/>
                <a:latin typeface="맑은 고딕" panose="020B0503020000020004" pitchFamily="50" charset="-127"/>
                <a:ea typeface="맑은 고딕" panose="020B0503020000020004" pitchFamily="50" charset="-127"/>
              </a:rPr>
              <a:t>은 이해관계에 노출된 합병을 사법적으로 검토할 때 적절한 관점이 된다</a:t>
            </a:r>
            <a:r>
              <a:rPr lang="en-US" altLang="ko-KR" sz="2000" kern="0" spc="0" dirty="0">
                <a:solidFill>
                  <a:srgbClr val="000000"/>
                </a:solidFill>
                <a:effectLst/>
                <a:latin typeface="맑은 고딕" panose="020B0503020000020004" pitchFamily="50" charset="-127"/>
                <a:ea typeface="맑은 고딕" panose="020B0503020000020004" pitchFamily="50" charset="-127"/>
              </a:rPr>
              <a:t>. </a:t>
            </a:r>
            <a:r>
              <a:rPr lang="ko-KR" altLang="en-US" sz="2000" kern="0" spc="0" dirty="0">
                <a:solidFill>
                  <a:srgbClr val="000000"/>
                </a:solidFill>
                <a:effectLst/>
                <a:latin typeface="맑은 고딕" panose="020B0503020000020004" pitchFamily="50" charset="-127"/>
                <a:ea typeface="맑은 고딕" panose="020B0503020000020004" pitchFamily="50" charset="-127"/>
              </a:rPr>
              <a:t>이는 그 입증 책임이 </a:t>
            </a:r>
            <a:r>
              <a:rPr lang="ko-KR" altLang="en-US" sz="2000" b="1" u="sng" kern="0" spc="0" dirty="0">
                <a:solidFill>
                  <a:srgbClr val="FF0000"/>
                </a:solidFill>
                <a:effectLst/>
                <a:uFill>
                  <a:solidFill>
                    <a:srgbClr val="000000"/>
                  </a:solidFill>
                </a:uFill>
                <a:latin typeface="맑은 고딕" panose="020B0503020000020004" pitchFamily="50" charset="-127"/>
                <a:ea typeface="맑은 고딕" panose="020B0503020000020004" pitchFamily="50" charset="-127"/>
              </a:rPr>
              <a:t>지배 주주</a:t>
            </a:r>
            <a:r>
              <a:rPr lang="ko-KR" altLang="en-US" sz="2000" kern="0" spc="0" dirty="0">
                <a:solidFill>
                  <a:srgbClr val="000000"/>
                </a:solidFill>
                <a:effectLst/>
                <a:latin typeface="맑은 고딕" panose="020B0503020000020004" pitchFamily="50" charset="-127"/>
                <a:ea typeface="맑은 고딕" panose="020B0503020000020004" pitchFamily="50" charset="-127"/>
              </a:rPr>
              <a:t>로부터 </a:t>
            </a:r>
            <a:r>
              <a:rPr lang="en-US" altLang="ko-KR" sz="2000" kern="0" spc="0" dirty="0">
                <a:solidFill>
                  <a:srgbClr val="000000"/>
                </a:solidFill>
                <a:effectLst/>
                <a:latin typeface="맑은 고딕" panose="020B0503020000020004" pitchFamily="50" charset="-127"/>
                <a:ea typeface="맑은 고딕" panose="020B0503020000020004" pitchFamily="50" charset="-127"/>
              </a:rPr>
              <a:t>[</a:t>
            </a:r>
            <a:r>
              <a:rPr lang="ko-KR" altLang="en-US" sz="2000" kern="0" spc="0" dirty="0" err="1">
                <a:solidFill>
                  <a:srgbClr val="000000"/>
                </a:solidFill>
                <a:effectLst/>
                <a:latin typeface="맑은 고딕" panose="020B0503020000020004" pitchFamily="50" charset="-127"/>
                <a:ea typeface="맑은 고딕" panose="020B0503020000020004" pitchFamily="50" charset="-127"/>
              </a:rPr>
              <a:t>원고쪽으로</a:t>
            </a:r>
            <a:r>
              <a:rPr lang="en-US" altLang="ko-KR" sz="2000" kern="0" spc="0" dirty="0">
                <a:solidFill>
                  <a:srgbClr val="000000"/>
                </a:solidFill>
                <a:effectLst/>
                <a:latin typeface="맑은 고딕" panose="020B0503020000020004" pitchFamily="50" charset="-127"/>
                <a:ea typeface="맑은 고딕" panose="020B0503020000020004" pitchFamily="50" charset="-127"/>
              </a:rPr>
              <a:t>] </a:t>
            </a:r>
            <a:r>
              <a:rPr lang="ko-KR" altLang="en-US" sz="2000" kern="0" spc="0" dirty="0">
                <a:solidFill>
                  <a:srgbClr val="000000"/>
                </a:solidFill>
                <a:effectLst/>
                <a:latin typeface="맑은 고딕" panose="020B0503020000020004" pitchFamily="50" charset="-127"/>
                <a:ea typeface="맑은 고딕" panose="020B0503020000020004" pitchFamily="50" charset="-127"/>
              </a:rPr>
              <a:t>전환되는지 여부와 무관하다</a:t>
            </a:r>
            <a:r>
              <a:rPr lang="en-US" altLang="ko-KR" sz="2000" kern="0" spc="0" dirty="0">
                <a:solidFill>
                  <a:srgbClr val="000000"/>
                </a:solidFill>
                <a:effectLst/>
                <a:latin typeface="맑은 고딕" panose="020B0503020000020004" pitchFamily="50" charset="-127"/>
                <a:ea typeface="맑은 고딕" panose="020B0503020000020004" pitchFamily="50" charset="-127"/>
              </a:rPr>
              <a:t>. </a:t>
            </a:r>
            <a:r>
              <a:rPr lang="ko-KR" altLang="en-US" sz="2000" kern="0" spc="0" dirty="0">
                <a:solidFill>
                  <a:srgbClr val="000000"/>
                </a:solidFill>
                <a:effectLst/>
                <a:latin typeface="맑은 고딕" panose="020B0503020000020004" pitchFamily="50" charset="-127"/>
                <a:ea typeface="맑은 고딕" panose="020B0503020000020004" pitchFamily="50" charset="-127"/>
              </a:rPr>
              <a:t>왜냐하면 </a:t>
            </a:r>
            <a:r>
              <a:rPr lang="ko-KR" altLang="en-US" sz="2000" b="1" u="sng" kern="0" spc="0" dirty="0">
                <a:solidFill>
                  <a:srgbClr val="000000"/>
                </a:solidFill>
                <a:effectLst/>
                <a:uFill>
                  <a:solidFill>
                    <a:srgbClr val="000000"/>
                  </a:solidFill>
                </a:uFill>
                <a:latin typeface="맑은 고딕" panose="020B0503020000020004" pitchFamily="50" charset="-127"/>
                <a:ea typeface="맑은 고딕" panose="020B0503020000020004" pitchFamily="50" charset="-127"/>
              </a:rPr>
              <a:t>“</a:t>
            </a:r>
            <a:r>
              <a:rPr lang="ko-KR" altLang="en-US" sz="2000" b="1" u="sng" kern="0" spc="0" dirty="0">
                <a:solidFill>
                  <a:srgbClr val="FF0000"/>
                </a:solidFill>
                <a:effectLst/>
                <a:uFill>
                  <a:solidFill>
                    <a:srgbClr val="000000"/>
                  </a:solidFill>
                </a:uFill>
                <a:latin typeface="맑은 고딕" panose="020B0503020000020004" pitchFamily="50" charset="-127"/>
                <a:ea typeface="맑은 고딕" panose="020B0503020000020004" pitchFamily="50" charset="-127"/>
              </a:rPr>
              <a:t>이해관계에 노출된” 거래</a:t>
            </a:r>
            <a:r>
              <a:rPr lang="ko-KR" altLang="en-US" sz="2000" kern="0" spc="0" dirty="0">
                <a:solidFill>
                  <a:srgbClr val="000000"/>
                </a:solidFill>
                <a:effectLst/>
                <a:latin typeface="맑은 고딕" panose="020B0503020000020004" pitchFamily="50" charset="-127"/>
                <a:ea typeface="맑은 고딕" panose="020B0503020000020004" pitchFamily="50" charset="-127"/>
              </a:rPr>
              <a:t>라는 변하지 않은 내재적 속성이 조심스럽고 면밀한 검토를 요구하기 때문이다</a:t>
            </a:r>
            <a:r>
              <a:rPr lang="en-US" altLang="ko-KR" sz="2000" kern="0" spc="0" dirty="0">
                <a:solidFill>
                  <a:srgbClr val="000000"/>
                </a:solidFill>
                <a:effectLst/>
                <a:latin typeface="맑은 고딕" panose="020B0503020000020004" pitchFamily="50" charset="-127"/>
                <a:ea typeface="맑은 고딕" panose="020B0503020000020004" pitchFamily="50" charset="-127"/>
              </a:rPr>
              <a:t>. (</a:t>
            </a:r>
            <a:r>
              <a:rPr lang="en-US" altLang="ko-KR" sz="2000" b="1" u="sng" kern="0" spc="0" dirty="0">
                <a:solidFill>
                  <a:srgbClr val="0070C0"/>
                </a:solidFill>
                <a:effectLst/>
                <a:uFill>
                  <a:solidFill>
                    <a:srgbClr val="000000"/>
                  </a:solidFill>
                </a:uFill>
                <a:latin typeface="맑은 고딕" panose="020B0503020000020004" pitchFamily="50" charset="-127"/>
                <a:ea typeface="맑은 고딕" panose="020B0503020000020004" pitchFamily="50" charset="-127"/>
              </a:rPr>
              <a:t>Entire fairness</a:t>
            </a:r>
            <a:r>
              <a:rPr lang="en-US" altLang="ko-KR" sz="2000" kern="0" spc="0" dirty="0">
                <a:solidFill>
                  <a:srgbClr val="0070C0"/>
                </a:solidFill>
                <a:effectLst/>
                <a:latin typeface="맑은 고딕" panose="020B0503020000020004" pitchFamily="50" charset="-127"/>
                <a:ea typeface="맑은 고딕" panose="020B0503020000020004" pitchFamily="50" charset="-127"/>
              </a:rPr>
              <a:t> </a:t>
            </a:r>
            <a:r>
              <a:rPr lang="en-US" altLang="ko-KR" sz="2000" kern="0" spc="0" dirty="0">
                <a:solidFill>
                  <a:srgbClr val="000000"/>
                </a:solidFill>
                <a:effectLst/>
                <a:latin typeface="맑은 고딕" panose="020B0503020000020004" pitchFamily="50" charset="-127"/>
                <a:ea typeface="맑은 고딕" panose="020B0503020000020004" pitchFamily="50" charset="-127"/>
              </a:rPr>
              <a:t>remains the proper focus of judicial analysis in examining an interested merger, irrespective of whether the burden of proof remains upon or is shifted away from the </a:t>
            </a:r>
            <a:r>
              <a:rPr lang="en-US" altLang="ko-KR" sz="2000" b="1" u="sng" kern="0" spc="0" dirty="0">
                <a:solidFill>
                  <a:srgbClr val="0070C0"/>
                </a:solidFill>
                <a:effectLst/>
                <a:uFill>
                  <a:solidFill>
                    <a:srgbClr val="000000"/>
                  </a:solidFill>
                </a:uFill>
                <a:latin typeface="맑은 고딕" panose="020B0503020000020004" pitchFamily="50" charset="-127"/>
                <a:ea typeface="맑은 고딕" panose="020B0503020000020004" pitchFamily="50" charset="-127"/>
              </a:rPr>
              <a:t>controlling or dominating shareholder</a:t>
            </a:r>
            <a:r>
              <a:rPr lang="en-US" altLang="ko-KR" sz="2000" kern="0" spc="0" dirty="0">
                <a:solidFill>
                  <a:srgbClr val="000000"/>
                </a:solidFill>
                <a:effectLst/>
                <a:latin typeface="맑은 고딕" panose="020B0503020000020004" pitchFamily="50" charset="-127"/>
                <a:ea typeface="맑은 고딕" panose="020B0503020000020004" pitchFamily="50" charset="-127"/>
              </a:rPr>
              <a:t>, because the unchanging nature of the underlying </a:t>
            </a:r>
            <a:r>
              <a:rPr lang="en-US" altLang="ko-KR" sz="2000" b="1" u="sng" kern="0" spc="0" dirty="0">
                <a:solidFill>
                  <a:srgbClr val="0070C0"/>
                </a:solidFill>
                <a:effectLst/>
                <a:uFill>
                  <a:solidFill>
                    <a:srgbClr val="000000"/>
                  </a:solidFill>
                </a:uFill>
                <a:latin typeface="맑은 고딕" panose="020B0503020000020004" pitchFamily="50" charset="-127"/>
                <a:ea typeface="맑은 고딕" panose="020B0503020000020004" pitchFamily="50" charset="-127"/>
              </a:rPr>
              <a:t>"interested" transaction</a:t>
            </a:r>
            <a:r>
              <a:rPr lang="en-US" altLang="ko-KR" sz="2000" kern="0" spc="0" dirty="0">
                <a:solidFill>
                  <a:srgbClr val="000000"/>
                </a:solidFill>
                <a:effectLst/>
                <a:latin typeface="맑은 고딕" panose="020B0503020000020004" pitchFamily="50" charset="-127"/>
                <a:ea typeface="맑은 고딕" panose="020B0503020000020004" pitchFamily="50" charset="-127"/>
              </a:rPr>
              <a:t> requires careful scrutiny.)</a:t>
            </a:r>
          </a:p>
          <a:p>
            <a:r>
              <a:rPr lang="ko-KR" altLang="en-US" sz="2000" kern="0" spc="0" dirty="0">
                <a:solidFill>
                  <a:srgbClr val="000000"/>
                </a:solidFill>
                <a:effectLst/>
                <a:latin typeface="맑은 고딕" panose="020B0503020000020004" pitchFamily="50" charset="-127"/>
                <a:ea typeface="맑은 고딕" panose="020B0503020000020004" pitchFamily="50" charset="-127"/>
              </a:rPr>
              <a:t>모회사와 자회사간 합병처럼 거래의 양쪽 끝에 모두 위치한 </a:t>
            </a:r>
            <a:r>
              <a:rPr lang="ko-KR" altLang="en-US" sz="2000" b="1" u="sng" kern="0" spc="0" dirty="0">
                <a:solidFill>
                  <a:srgbClr val="FF0000"/>
                </a:solidFill>
                <a:effectLst/>
                <a:latin typeface="맑은 고딕" panose="020B0503020000020004" pitchFamily="50" charset="-127"/>
                <a:ea typeface="맑은 고딕" panose="020B0503020000020004" pitchFamily="50" charset="-127"/>
              </a:rPr>
              <a:t>지배 주주는 </a:t>
            </a:r>
            <a:r>
              <a:rPr lang="ko-KR" altLang="en-US" sz="2000" kern="0" spc="0" dirty="0">
                <a:solidFill>
                  <a:srgbClr val="000000"/>
                </a:solidFill>
                <a:effectLst/>
                <a:latin typeface="맑은 고딕" panose="020B0503020000020004" pitchFamily="50" charset="-127"/>
                <a:ea typeface="맑은 고딕" panose="020B0503020000020004" pitchFamily="50" charset="-127"/>
              </a:rPr>
              <a:t>당해 거래의 </a:t>
            </a:r>
            <a:r>
              <a:rPr lang="ko-KR" altLang="en-US" sz="2000" b="1" u="sng" kern="0" spc="0" dirty="0">
                <a:solidFill>
                  <a:srgbClr val="FF0000"/>
                </a:solidFill>
                <a:effectLst/>
                <a:latin typeface="맑은 고딕" panose="020B0503020000020004" pitchFamily="50" charset="-127"/>
                <a:ea typeface="맑은 고딕" panose="020B0503020000020004" pitchFamily="50" charset="-127"/>
              </a:rPr>
              <a:t>전체적인 공정성을 입증할 책임</a:t>
            </a:r>
            <a:r>
              <a:rPr lang="ko-KR" altLang="en-US" sz="2000" kern="0" spc="0" dirty="0">
                <a:solidFill>
                  <a:srgbClr val="000000"/>
                </a:solidFill>
                <a:effectLst/>
                <a:latin typeface="맑은 고딕" panose="020B0503020000020004" pitchFamily="50" charset="-127"/>
                <a:ea typeface="맑은 고딕" panose="020B0503020000020004" pitchFamily="50" charset="-127"/>
              </a:rPr>
              <a:t>을 부담한다</a:t>
            </a:r>
            <a:r>
              <a:rPr lang="en-US" altLang="ko-KR" sz="2000" kern="0" spc="0" dirty="0">
                <a:solidFill>
                  <a:srgbClr val="000000"/>
                </a:solidFill>
                <a:effectLst/>
                <a:latin typeface="맑은 고딕" panose="020B0503020000020004" pitchFamily="50" charset="-127"/>
                <a:ea typeface="맑은 고딕" panose="020B0503020000020004" pitchFamily="50" charset="-127"/>
              </a:rPr>
              <a:t>.(A controlling or dominating shareholder standing on both sides of a transaction, as in a parent-subsidiary context, </a:t>
            </a:r>
            <a:r>
              <a:rPr lang="en-US" altLang="ko-KR" sz="2000" b="1" u="sng" kern="0" spc="0" dirty="0">
                <a:solidFill>
                  <a:srgbClr val="0070C0"/>
                </a:solidFill>
                <a:effectLst/>
                <a:latin typeface="맑은 고딕" panose="020B0503020000020004" pitchFamily="50" charset="-127"/>
                <a:ea typeface="맑은 고딕" panose="020B0503020000020004" pitchFamily="50" charset="-127"/>
              </a:rPr>
              <a:t>bears the burden of proving its entire fairness.</a:t>
            </a:r>
            <a:r>
              <a:rPr lang="en-US" altLang="ko-KR" sz="2000" kern="0" spc="0" dirty="0">
                <a:solidFill>
                  <a:srgbClr val="000000"/>
                </a:solidFill>
                <a:effectLst/>
                <a:latin typeface="맑은 고딕" panose="020B0503020000020004" pitchFamily="50" charset="-127"/>
                <a:ea typeface="맑은 고딕" panose="020B0503020000020004" pitchFamily="50" charset="-127"/>
              </a:rPr>
              <a:t>) </a:t>
            </a:r>
          </a:p>
        </p:txBody>
      </p:sp>
      <p:sp>
        <p:nvSpPr>
          <p:cNvPr id="4" name="슬라이드 번호 개체 틀 3">
            <a:extLst>
              <a:ext uri="{FF2B5EF4-FFF2-40B4-BE49-F238E27FC236}">
                <a16:creationId xmlns:a16="http://schemas.microsoft.com/office/drawing/2014/main" id="{10290DA5-7DCC-4962-8DFB-C899AC5709B7}"/>
              </a:ext>
            </a:extLst>
          </p:cNvPr>
          <p:cNvSpPr>
            <a:spLocks noGrp="1"/>
          </p:cNvSpPr>
          <p:nvPr>
            <p:ph type="sldNum" sz="quarter" idx="12"/>
          </p:nvPr>
        </p:nvSpPr>
        <p:spPr/>
        <p:txBody>
          <a:bodyPr/>
          <a:lstStyle/>
          <a:p>
            <a:fld id="{5C72B50F-87D9-4457-813B-8D3C2A11596F}" type="slidenum">
              <a:rPr lang="ko-KR" altLang="en-US" smtClean="0"/>
              <a:t>15</a:t>
            </a:fld>
            <a:endParaRPr lang="ko-KR" altLang="en-US" dirty="0"/>
          </a:p>
        </p:txBody>
      </p:sp>
    </p:spTree>
    <p:extLst>
      <p:ext uri="{BB962C8B-B14F-4D97-AF65-F5344CB8AC3E}">
        <p14:creationId xmlns:p14="http://schemas.microsoft.com/office/powerpoint/2010/main" val="3810488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9B018A9-94F8-4FB1-BFCF-5E4AF4931A7E}"/>
              </a:ext>
            </a:extLst>
          </p:cNvPr>
          <p:cNvSpPr>
            <a:spLocks noGrp="1"/>
          </p:cNvSpPr>
          <p:nvPr>
            <p:ph type="title"/>
          </p:nvPr>
        </p:nvSpPr>
        <p:spPr/>
        <p:txBody>
          <a:bodyPr/>
          <a:lstStyle/>
          <a:p>
            <a:r>
              <a:rPr lang="en-US" altLang="ko-KR" dirty="0"/>
              <a:t>Weinberger </a:t>
            </a:r>
            <a:r>
              <a:rPr lang="ko-KR" altLang="en-US" dirty="0"/>
              <a:t>계속</a:t>
            </a:r>
          </a:p>
        </p:txBody>
      </p:sp>
      <p:sp>
        <p:nvSpPr>
          <p:cNvPr id="3" name="내용 개체 틀 2">
            <a:extLst>
              <a:ext uri="{FF2B5EF4-FFF2-40B4-BE49-F238E27FC236}">
                <a16:creationId xmlns:a16="http://schemas.microsoft.com/office/drawing/2014/main" id="{EDC7E972-A083-4A43-8064-BB308B237321}"/>
              </a:ext>
            </a:extLst>
          </p:cNvPr>
          <p:cNvSpPr>
            <a:spLocks noGrp="1"/>
          </p:cNvSpPr>
          <p:nvPr>
            <p:ph idx="1"/>
          </p:nvPr>
        </p:nvSpPr>
        <p:spPr/>
        <p:txBody>
          <a:bodyPr>
            <a:normAutofit/>
          </a:bodyPr>
          <a:lstStyle/>
          <a:p>
            <a:r>
              <a:rPr lang="ko-KR" altLang="en-US" sz="2000" b="1" u="sng" kern="0" spc="0" dirty="0">
                <a:solidFill>
                  <a:srgbClr val="FF0000"/>
                </a:solidFill>
                <a:effectLst/>
                <a:latin typeface="+mj-ea"/>
                <a:ea typeface="+mj-ea"/>
              </a:rPr>
              <a:t>거래와 관련된 중요한 사실을 완전하게 제공</a:t>
            </a:r>
            <a:r>
              <a:rPr lang="ko-KR" altLang="en-US" sz="2000" kern="0" spc="0" dirty="0">
                <a:solidFill>
                  <a:srgbClr val="000000"/>
                </a:solidFill>
                <a:effectLst/>
                <a:latin typeface="+mj-ea"/>
                <a:ea typeface="+mj-ea"/>
              </a:rPr>
              <a:t>했다는 점을 입증할 책임은 명백하게 지배주주 측에 있음</a:t>
            </a:r>
            <a:r>
              <a:rPr lang="en-US" altLang="ko-KR" sz="2000" kern="0" spc="0" dirty="0">
                <a:solidFill>
                  <a:srgbClr val="000000"/>
                </a:solidFill>
                <a:effectLst/>
                <a:latin typeface="+mj-ea"/>
                <a:ea typeface="+mj-ea"/>
              </a:rPr>
              <a:t>(But in all this, the burden clearly remains on </a:t>
            </a:r>
            <a:r>
              <a:rPr lang="en-US" altLang="ko-KR" sz="2000" b="1" u="sng" kern="0" spc="0" dirty="0">
                <a:solidFill>
                  <a:srgbClr val="000000"/>
                </a:solidFill>
                <a:effectLst/>
                <a:uFill>
                  <a:solidFill>
                    <a:srgbClr val="000000"/>
                  </a:solidFill>
                </a:uFill>
                <a:latin typeface="+mj-ea"/>
                <a:ea typeface="+mj-ea"/>
              </a:rPr>
              <a:t>those relying on the vote</a:t>
            </a:r>
            <a:r>
              <a:rPr lang="en-US" altLang="ko-KR" sz="2000" kern="0" spc="0" dirty="0">
                <a:solidFill>
                  <a:srgbClr val="000000"/>
                </a:solidFill>
                <a:effectLst/>
                <a:latin typeface="+mj-ea"/>
                <a:ea typeface="+mj-ea"/>
              </a:rPr>
              <a:t> to show that they </a:t>
            </a:r>
            <a:r>
              <a:rPr lang="en-US" altLang="ko-KR" sz="2000" b="1" u="sng" kern="0" spc="0" dirty="0">
                <a:solidFill>
                  <a:srgbClr val="0070C0"/>
                </a:solidFill>
                <a:effectLst/>
                <a:uFill>
                  <a:solidFill>
                    <a:srgbClr val="000000"/>
                  </a:solidFill>
                </a:uFill>
                <a:latin typeface="+mj-ea"/>
                <a:ea typeface="+mj-ea"/>
              </a:rPr>
              <a:t>completely disclosed all material facts</a:t>
            </a:r>
            <a:r>
              <a:rPr lang="en-US" altLang="ko-KR" sz="2000" kern="0" spc="0" dirty="0">
                <a:solidFill>
                  <a:srgbClr val="0070C0"/>
                </a:solidFill>
                <a:effectLst/>
                <a:latin typeface="+mj-ea"/>
                <a:ea typeface="+mj-ea"/>
              </a:rPr>
              <a:t> </a:t>
            </a:r>
            <a:r>
              <a:rPr lang="en-US" altLang="ko-KR" sz="2000" kern="0" spc="0" dirty="0">
                <a:solidFill>
                  <a:srgbClr val="000000"/>
                </a:solidFill>
                <a:effectLst/>
                <a:latin typeface="+mj-ea"/>
                <a:ea typeface="+mj-ea"/>
              </a:rPr>
              <a:t>relevant to the transaction.)</a:t>
            </a:r>
          </a:p>
          <a:p>
            <a:r>
              <a:rPr lang="ko-KR" altLang="en-US" sz="2000" kern="0" spc="0" dirty="0">
                <a:solidFill>
                  <a:srgbClr val="000000"/>
                </a:solidFill>
                <a:effectLst/>
                <a:latin typeface="+mj-ea"/>
                <a:ea typeface="+mj-ea"/>
              </a:rPr>
              <a:t>정보의 공개에서 중요한 것은 “적정성”</a:t>
            </a:r>
            <a:r>
              <a:rPr lang="en-US" altLang="ko-KR" sz="2000" kern="0" spc="0" dirty="0">
                <a:solidFill>
                  <a:srgbClr val="000000"/>
                </a:solidFill>
                <a:effectLst/>
                <a:latin typeface="+mj-ea"/>
                <a:ea typeface="+mj-ea"/>
              </a:rPr>
              <a:t>(adequacy)</a:t>
            </a:r>
            <a:r>
              <a:rPr lang="ko-KR" altLang="en-US" sz="2000" kern="0" spc="0" dirty="0">
                <a:solidFill>
                  <a:srgbClr val="000000"/>
                </a:solidFill>
                <a:effectLst/>
                <a:latin typeface="+mj-ea"/>
                <a:ea typeface="+mj-ea"/>
              </a:rPr>
              <a:t>이 아니라 “</a:t>
            </a:r>
            <a:r>
              <a:rPr lang="ko-KR" altLang="en-US" sz="2000" b="1" u="sng" kern="0" spc="0" dirty="0">
                <a:solidFill>
                  <a:srgbClr val="FF0000"/>
                </a:solidFill>
                <a:effectLst/>
                <a:latin typeface="+mj-ea"/>
                <a:ea typeface="+mj-ea"/>
              </a:rPr>
              <a:t>완전성”</a:t>
            </a:r>
            <a:r>
              <a:rPr lang="en-US" altLang="ko-KR" sz="2000" b="1" u="sng" kern="0" spc="0" dirty="0">
                <a:solidFill>
                  <a:srgbClr val="FF0000"/>
                </a:solidFill>
                <a:effectLst/>
                <a:latin typeface="+mj-ea"/>
                <a:ea typeface="+mj-ea"/>
              </a:rPr>
              <a:t>(completeness)</a:t>
            </a:r>
            <a:r>
              <a:rPr lang="ko-KR" altLang="en-US" sz="2000" kern="0" spc="0" dirty="0">
                <a:solidFill>
                  <a:srgbClr val="000000"/>
                </a:solidFill>
                <a:effectLst/>
                <a:latin typeface="+mj-ea"/>
                <a:ea typeface="+mj-ea"/>
              </a:rPr>
              <a:t>임</a:t>
            </a:r>
            <a:r>
              <a:rPr lang="en-US" altLang="ko-KR" sz="2000" kern="0" spc="0" dirty="0">
                <a:solidFill>
                  <a:srgbClr val="000000"/>
                </a:solidFill>
                <a:effectLst/>
                <a:latin typeface="+mj-ea"/>
                <a:ea typeface="+mj-ea"/>
              </a:rPr>
              <a:t>(Completeness, not adequacy, is both the norm and the mandate under present circumstances.)</a:t>
            </a:r>
          </a:p>
          <a:p>
            <a:r>
              <a:rPr lang="ko-KR" altLang="en-US" sz="2000" kern="0" spc="0" dirty="0">
                <a:solidFill>
                  <a:srgbClr val="000000"/>
                </a:solidFill>
                <a:effectLst/>
                <a:latin typeface="+mj-ea"/>
                <a:ea typeface="+mj-ea"/>
              </a:rPr>
              <a:t>이를 </a:t>
            </a:r>
            <a:r>
              <a:rPr lang="ko-KR" altLang="en-US" sz="2000" b="1" u="sng" kern="0" spc="0" dirty="0">
                <a:solidFill>
                  <a:srgbClr val="FF0000"/>
                </a:solidFill>
                <a:effectLst/>
                <a:latin typeface="+mj-ea"/>
                <a:ea typeface="+mj-ea"/>
              </a:rPr>
              <a:t>완전한 정직성</a:t>
            </a:r>
            <a:r>
              <a:rPr lang="en-US" altLang="ko-KR" sz="2000" b="1" u="sng" kern="0" spc="0" dirty="0">
                <a:solidFill>
                  <a:srgbClr val="FF0000"/>
                </a:solidFill>
                <a:effectLst/>
                <a:latin typeface="+mj-ea"/>
                <a:ea typeface="+mj-ea"/>
              </a:rPr>
              <a:t>(complete candor)</a:t>
            </a:r>
            <a:r>
              <a:rPr lang="ko-KR" altLang="en-US" sz="2000" kern="0" spc="0" dirty="0">
                <a:solidFill>
                  <a:srgbClr val="000000"/>
                </a:solidFill>
                <a:effectLst/>
                <a:latin typeface="+mj-ea"/>
                <a:ea typeface="+mj-ea"/>
              </a:rPr>
              <a:t>의 의무라고 함</a:t>
            </a:r>
          </a:p>
          <a:p>
            <a:r>
              <a:rPr lang="ko-KR" altLang="en-US" sz="2000" kern="0" spc="0" dirty="0">
                <a:solidFill>
                  <a:srgbClr val="000000"/>
                </a:solidFill>
                <a:effectLst/>
                <a:latin typeface="+mj-ea"/>
                <a:ea typeface="+mj-ea"/>
              </a:rPr>
              <a:t>델라웨어 대법원은 아주 분명하고 강한 어조로 어떠한 형태의 </a:t>
            </a:r>
            <a:r>
              <a:rPr lang="ko-KR" altLang="en-US" sz="2000" b="1" u="sng" kern="0" spc="0" dirty="0">
                <a:solidFill>
                  <a:srgbClr val="FF0000"/>
                </a:solidFill>
                <a:effectLst/>
                <a:latin typeface="+mj-ea"/>
                <a:ea typeface="+mj-ea"/>
              </a:rPr>
              <a:t>이사 책임 </a:t>
            </a:r>
            <a:r>
              <a:rPr lang="ko-KR" altLang="en-US" sz="2000" b="1" u="sng" kern="0" spc="0" dirty="0" err="1">
                <a:solidFill>
                  <a:srgbClr val="FF0000"/>
                </a:solidFill>
                <a:effectLst/>
                <a:latin typeface="+mj-ea"/>
                <a:ea typeface="+mj-ea"/>
              </a:rPr>
              <a:t>감경도</a:t>
            </a:r>
            <a:r>
              <a:rPr lang="ko-KR" altLang="en-US" sz="2000" b="1" u="sng" kern="0" spc="0" dirty="0">
                <a:solidFill>
                  <a:srgbClr val="FF0000"/>
                </a:solidFill>
                <a:effectLst/>
                <a:latin typeface="+mj-ea"/>
                <a:ea typeface="+mj-ea"/>
              </a:rPr>
              <a:t> 인정되지 않는다</a:t>
            </a:r>
            <a:r>
              <a:rPr lang="ko-KR" altLang="en-US" sz="2000" kern="0" spc="0" dirty="0">
                <a:solidFill>
                  <a:srgbClr val="000000"/>
                </a:solidFill>
                <a:effectLst/>
                <a:latin typeface="+mj-ea"/>
                <a:ea typeface="+mj-ea"/>
              </a:rPr>
              <a:t>고 판시</a:t>
            </a:r>
            <a:r>
              <a:rPr lang="en-US" altLang="ko-KR" sz="2000" kern="0" spc="0" dirty="0">
                <a:solidFill>
                  <a:srgbClr val="000000"/>
                </a:solidFill>
                <a:effectLst/>
                <a:latin typeface="+mj-ea"/>
                <a:ea typeface="+mj-ea"/>
              </a:rPr>
              <a:t>(There is </a:t>
            </a:r>
            <a:r>
              <a:rPr lang="en-US" altLang="ko-KR" sz="2000" b="1" u="sng" kern="0" spc="0" dirty="0">
                <a:solidFill>
                  <a:srgbClr val="0070C0"/>
                </a:solidFill>
                <a:effectLst/>
                <a:uFill>
                  <a:solidFill>
                    <a:srgbClr val="000000"/>
                  </a:solidFill>
                </a:uFill>
                <a:latin typeface="+mj-ea"/>
                <a:ea typeface="+mj-ea"/>
              </a:rPr>
              <a:t>no dilution of this obligation where one holds dual or multiple directorships,</a:t>
            </a:r>
            <a:r>
              <a:rPr lang="en-US" altLang="ko-KR" sz="2000" kern="0" spc="0" dirty="0">
                <a:solidFill>
                  <a:srgbClr val="000000"/>
                </a:solidFill>
                <a:effectLst/>
                <a:latin typeface="+mj-ea"/>
                <a:ea typeface="+mj-ea"/>
              </a:rPr>
              <a:t> as in a parent-subsidiary context.)</a:t>
            </a:r>
          </a:p>
        </p:txBody>
      </p:sp>
      <p:sp>
        <p:nvSpPr>
          <p:cNvPr id="4" name="슬라이드 번호 개체 틀 3">
            <a:extLst>
              <a:ext uri="{FF2B5EF4-FFF2-40B4-BE49-F238E27FC236}">
                <a16:creationId xmlns:a16="http://schemas.microsoft.com/office/drawing/2014/main" id="{CFA43BE0-3EF2-4CE7-9606-D471B5C8028A}"/>
              </a:ext>
            </a:extLst>
          </p:cNvPr>
          <p:cNvSpPr>
            <a:spLocks noGrp="1"/>
          </p:cNvSpPr>
          <p:nvPr>
            <p:ph type="sldNum" sz="quarter" idx="12"/>
          </p:nvPr>
        </p:nvSpPr>
        <p:spPr/>
        <p:txBody>
          <a:bodyPr/>
          <a:lstStyle/>
          <a:p>
            <a:fld id="{5C72B50F-87D9-4457-813B-8D3C2A11596F}" type="slidenum">
              <a:rPr lang="ko-KR" altLang="en-US" smtClean="0"/>
              <a:t>16</a:t>
            </a:fld>
            <a:endParaRPr lang="ko-KR" altLang="en-US"/>
          </a:p>
        </p:txBody>
      </p:sp>
    </p:spTree>
    <p:extLst>
      <p:ext uri="{BB962C8B-B14F-4D97-AF65-F5344CB8AC3E}">
        <p14:creationId xmlns:p14="http://schemas.microsoft.com/office/powerpoint/2010/main" val="11238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666A08-7359-4B27-BC26-147E8CCCBEC3}"/>
              </a:ext>
            </a:extLst>
          </p:cNvPr>
          <p:cNvSpPr>
            <a:spLocks noGrp="1"/>
          </p:cNvSpPr>
          <p:nvPr>
            <p:ph type="title"/>
          </p:nvPr>
        </p:nvSpPr>
        <p:spPr/>
        <p:txBody>
          <a:bodyPr/>
          <a:lstStyle/>
          <a:p>
            <a:endParaRPr lang="ko-KR" altLang="en-US"/>
          </a:p>
        </p:txBody>
      </p:sp>
      <p:sp>
        <p:nvSpPr>
          <p:cNvPr id="3" name="내용 개체 틀 2">
            <a:extLst>
              <a:ext uri="{FF2B5EF4-FFF2-40B4-BE49-F238E27FC236}">
                <a16:creationId xmlns:a16="http://schemas.microsoft.com/office/drawing/2014/main" id="{098064D1-64F6-45D1-A699-2DA7D4EB2E1F}"/>
              </a:ext>
            </a:extLst>
          </p:cNvPr>
          <p:cNvSpPr>
            <a:spLocks noGrp="1"/>
          </p:cNvSpPr>
          <p:nvPr>
            <p:ph idx="1"/>
          </p:nvPr>
        </p:nvSpPr>
        <p:spPr/>
        <p:txBody>
          <a:bodyPr/>
          <a:lstStyle/>
          <a:p>
            <a:endParaRPr lang="en-US" altLang="ko-KR" dirty="0"/>
          </a:p>
          <a:p>
            <a:endParaRPr lang="en-US" altLang="ko-KR" dirty="0"/>
          </a:p>
          <a:p>
            <a:pPr marL="0" indent="0" algn="ctr">
              <a:buNone/>
            </a:pPr>
            <a:r>
              <a:rPr lang="ko-KR" altLang="en-US" sz="4400" dirty="0"/>
              <a:t>독일에서의 </a:t>
            </a:r>
            <a:endParaRPr lang="en-US" altLang="ko-KR" sz="4400" dirty="0"/>
          </a:p>
          <a:p>
            <a:pPr marL="0" indent="0" algn="ctr">
              <a:buNone/>
            </a:pPr>
            <a:r>
              <a:rPr lang="ko-KR" altLang="en-US" sz="4400" dirty="0"/>
              <a:t>주식회사 이사의 충실의무</a:t>
            </a:r>
          </a:p>
        </p:txBody>
      </p:sp>
      <p:sp>
        <p:nvSpPr>
          <p:cNvPr id="4" name="슬라이드 번호 개체 틀 3">
            <a:extLst>
              <a:ext uri="{FF2B5EF4-FFF2-40B4-BE49-F238E27FC236}">
                <a16:creationId xmlns:a16="http://schemas.microsoft.com/office/drawing/2014/main" id="{3BDC4BDF-63BE-418E-A8BB-BFD2ABA501D2}"/>
              </a:ext>
            </a:extLst>
          </p:cNvPr>
          <p:cNvSpPr>
            <a:spLocks noGrp="1"/>
          </p:cNvSpPr>
          <p:nvPr>
            <p:ph type="sldNum" sz="quarter" idx="12"/>
          </p:nvPr>
        </p:nvSpPr>
        <p:spPr/>
        <p:txBody>
          <a:bodyPr/>
          <a:lstStyle/>
          <a:p>
            <a:fld id="{5C72B50F-87D9-4457-813B-8D3C2A11596F}" type="slidenum">
              <a:rPr lang="ko-KR" altLang="en-US" smtClean="0"/>
              <a:t>17</a:t>
            </a:fld>
            <a:endParaRPr lang="ko-KR" altLang="en-US"/>
          </a:p>
        </p:txBody>
      </p:sp>
    </p:spTree>
    <p:extLst>
      <p:ext uri="{BB962C8B-B14F-4D97-AF65-F5344CB8AC3E}">
        <p14:creationId xmlns:p14="http://schemas.microsoft.com/office/powerpoint/2010/main" val="839463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28700DA8-E849-49CE-872A-61358C342CB4}"/>
              </a:ext>
            </a:extLst>
          </p:cNvPr>
          <p:cNvPicPr>
            <a:picLocks noChangeAspect="1"/>
          </p:cNvPicPr>
          <p:nvPr/>
        </p:nvPicPr>
        <p:blipFill>
          <a:blip r:embed="rId2"/>
          <a:stretch>
            <a:fillRect/>
          </a:stretch>
        </p:blipFill>
        <p:spPr>
          <a:xfrm>
            <a:off x="-70338" y="3918149"/>
            <a:ext cx="8893137" cy="2438202"/>
          </a:xfrm>
          <a:prstGeom prst="rect">
            <a:avLst/>
          </a:prstGeom>
        </p:spPr>
      </p:pic>
      <p:sp>
        <p:nvSpPr>
          <p:cNvPr id="2" name="제목 1">
            <a:extLst>
              <a:ext uri="{FF2B5EF4-FFF2-40B4-BE49-F238E27FC236}">
                <a16:creationId xmlns:a16="http://schemas.microsoft.com/office/drawing/2014/main" id="{F71ACE2E-E0B4-4EBE-A950-0D00B0B5247F}"/>
              </a:ext>
            </a:extLst>
          </p:cNvPr>
          <p:cNvSpPr>
            <a:spLocks noGrp="1"/>
          </p:cNvSpPr>
          <p:nvPr>
            <p:ph type="title"/>
          </p:nvPr>
        </p:nvSpPr>
        <p:spPr>
          <a:xfrm>
            <a:off x="628650" y="365126"/>
            <a:ext cx="7886700" cy="911015"/>
          </a:xfrm>
        </p:spPr>
        <p:txBody>
          <a:bodyPr/>
          <a:lstStyle/>
          <a:p>
            <a:r>
              <a:rPr lang="ko-KR" altLang="en-US" dirty="0"/>
              <a:t>독일 연방법원 </a:t>
            </a:r>
            <a:r>
              <a:rPr lang="en-US" altLang="ko-KR" dirty="0"/>
              <a:t>1988</a:t>
            </a:r>
            <a:r>
              <a:rPr lang="ko-KR" altLang="en-US" dirty="0"/>
              <a:t>년 판결</a:t>
            </a:r>
          </a:p>
        </p:txBody>
      </p:sp>
      <p:sp>
        <p:nvSpPr>
          <p:cNvPr id="3" name="내용 개체 틀 2">
            <a:extLst>
              <a:ext uri="{FF2B5EF4-FFF2-40B4-BE49-F238E27FC236}">
                <a16:creationId xmlns:a16="http://schemas.microsoft.com/office/drawing/2014/main" id="{BCDFD5D8-A1AC-46F5-8A37-58EB1CB000EC}"/>
              </a:ext>
            </a:extLst>
          </p:cNvPr>
          <p:cNvSpPr>
            <a:spLocks noGrp="1"/>
          </p:cNvSpPr>
          <p:nvPr>
            <p:ph idx="1"/>
          </p:nvPr>
        </p:nvSpPr>
        <p:spPr>
          <a:xfrm>
            <a:off x="628649" y="1584477"/>
            <a:ext cx="7886700" cy="4351338"/>
          </a:xfrm>
        </p:spPr>
        <p:txBody>
          <a:bodyPr/>
          <a:lstStyle/>
          <a:p>
            <a:r>
              <a:rPr lang="ko-KR" altLang="en-US" dirty="0"/>
              <a:t>주식회사의 이사에게 종전에는 오직 회사에 대한 책임만을 인정했다가 </a:t>
            </a:r>
            <a:r>
              <a:rPr lang="en-US" altLang="ko-KR" dirty="0"/>
              <a:t>1988</a:t>
            </a:r>
            <a:r>
              <a:rPr lang="ko-KR" altLang="en-US" dirty="0"/>
              <a:t>년 판례</a:t>
            </a:r>
            <a:r>
              <a:rPr lang="en-US" altLang="ko-KR" dirty="0"/>
              <a:t>(BGHZ 103 184)</a:t>
            </a:r>
            <a:r>
              <a:rPr lang="ko-KR" altLang="en-US" dirty="0"/>
              <a:t>를 통해 주주에 대한 책임도 인정</a:t>
            </a:r>
            <a:endParaRPr lang="en-US" altLang="ko-KR" dirty="0"/>
          </a:p>
          <a:p>
            <a:r>
              <a:rPr lang="en-US" altLang="ko-KR" sz="2000" kern="0" spc="0" dirty="0">
                <a:solidFill>
                  <a:srgbClr val="FF0000"/>
                </a:solidFill>
                <a:effectLst/>
                <a:latin typeface="+mj-ea"/>
                <a:ea typeface="+mj-ea"/>
              </a:rPr>
              <a:t>(</a:t>
            </a:r>
            <a:r>
              <a:rPr lang="ko-KR" altLang="en-US" sz="2000" kern="0" spc="0" dirty="0">
                <a:solidFill>
                  <a:srgbClr val="FF0000"/>
                </a:solidFill>
                <a:effectLst/>
                <a:latin typeface="+mj-ea"/>
                <a:ea typeface="+mj-ea"/>
              </a:rPr>
              <a:t>지배주주는 대표이사에 영향력을 행사하여 소수주주의 회사에 대한 이익을 침해할 가능성을 가지고 있다</a:t>
            </a:r>
            <a:r>
              <a:rPr lang="en-US" altLang="ko-KR" sz="2000" kern="0" spc="0" dirty="0">
                <a:solidFill>
                  <a:srgbClr val="FF0000"/>
                </a:solidFill>
                <a:effectLst/>
                <a:latin typeface="+mj-ea"/>
                <a:ea typeface="+mj-ea"/>
              </a:rPr>
              <a:t>. </a:t>
            </a:r>
            <a:r>
              <a:rPr lang="ko-KR" altLang="en-US" sz="2000" kern="0" spc="0" dirty="0">
                <a:solidFill>
                  <a:srgbClr val="FF0000"/>
                </a:solidFill>
                <a:effectLst/>
                <a:latin typeface="+mj-ea"/>
                <a:ea typeface="+mj-ea"/>
              </a:rPr>
              <a:t>따라서 지배주주의 영향력에 대한 견제를 위해 소수주주의 이익을 배려하도록 하는 회사법적 의무가 요구된다</a:t>
            </a:r>
            <a:r>
              <a:rPr lang="en-US" altLang="ko-KR" sz="2000" kern="0" spc="0" dirty="0">
                <a:solidFill>
                  <a:srgbClr val="FF0000"/>
                </a:solidFill>
                <a:effectLst/>
                <a:latin typeface="+mj-ea"/>
                <a:ea typeface="+mj-ea"/>
              </a:rPr>
              <a:t>)</a:t>
            </a:r>
            <a:endParaRPr lang="ko-KR" altLang="en-US" sz="2000" kern="0" spc="0" dirty="0">
              <a:solidFill>
                <a:srgbClr val="000000"/>
              </a:solidFill>
              <a:effectLst/>
              <a:latin typeface="+mj-ea"/>
              <a:ea typeface="+mj-ea"/>
            </a:endParaRPr>
          </a:p>
          <a:p>
            <a:endParaRPr lang="en-US" altLang="ko-KR" dirty="0"/>
          </a:p>
          <a:p>
            <a:pPr marL="0" indent="0">
              <a:buNone/>
            </a:pPr>
            <a:endParaRPr lang="ko-KR" altLang="en-US" dirty="0"/>
          </a:p>
        </p:txBody>
      </p:sp>
      <p:sp>
        <p:nvSpPr>
          <p:cNvPr id="4" name="슬라이드 번호 개체 틀 3">
            <a:extLst>
              <a:ext uri="{FF2B5EF4-FFF2-40B4-BE49-F238E27FC236}">
                <a16:creationId xmlns:a16="http://schemas.microsoft.com/office/drawing/2014/main" id="{F87288E9-1952-44EA-B9ED-6643B6D7E2DD}"/>
              </a:ext>
            </a:extLst>
          </p:cNvPr>
          <p:cNvSpPr>
            <a:spLocks noGrp="1"/>
          </p:cNvSpPr>
          <p:nvPr>
            <p:ph type="sldNum" sz="quarter" idx="12"/>
          </p:nvPr>
        </p:nvSpPr>
        <p:spPr/>
        <p:txBody>
          <a:bodyPr/>
          <a:lstStyle/>
          <a:p>
            <a:fld id="{5C72B50F-87D9-4457-813B-8D3C2A11596F}" type="slidenum">
              <a:rPr lang="ko-KR" altLang="en-US" smtClean="0"/>
              <a:t>18</a:t>
            </a:fld>
            <a:endParaRPr lang="ko-KR" altLang="en-US"/>
          </a:p>
        </p:txBody>
      </p:sp>
      <p:pic>
        <p:nvPicPr>
          <p:cNvPr id="6" name="그림 5">
            <a:extLst>
              <a:ext uri="{FF2B5EF4-FFF2-40B4-BE49-F238E27FC236}">
                <a16:creationId xmlns:a16="http://schemas.microsoft.com/office/drawing/2014/main" id="{0D86C56A-9903-4A3A-BF72-E2B02CC6C144}"/>
              </a:ext>
            </a:extLst>
          </p:cNvPr>
          <p:cNvPicPr>
            <a:picLocks noChangeAspect="1"/>
          </p:cNvPicPr>
          <p:nvPr/>
        </p:nvPicPr>
        <p:blipFill>
          <a:blip r:embed="rId3"/>
          <a:stretch>
            <a:fillRect/>
          </a:stretch>
        </p:blipFill>
        <p:spPr>
          <a:xfrm>
            <a:off x="125431" y="4234154"/>
            <a:ext cx="8893137" cy="1806191"/>
          </a:xfrm>
          <a:prstGeom prst="rect">
            <a:avLst/>
          </a:prstGeom>
        </p:spPr>
      </p:pic>
    </p:spTree>
    <p:extLst>
      <p:ext uri="{BB962C8B-B14F-4D97-AF65-F5344CB8AC3E}">
        <p14:creationId xmlns:p14="http://schemas.microsoft.com/office/powerpoint/2010/main" val="2094828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666A08-7359-4B27-BC26-147E8CCCBEC3}"/>
              </a:ext>
            </a:extLst>
          </p:cNvPr>
          <p:cNvSpPr>
            <a:spLocks noGrp="1"/>
          </p:cNvSpPr>
          <p:nvPr>
            <p:ph type="title"/>
          </p:nvPr>
        </p:nvSpPr>
        <p:spPr/>
        <p:txBody>
          <a:bodyPr/>
          <a:lstStyle/>
          <a:p>
            <a:endParaRPr lang="ko-KR" altLang="en-US"/>
          </a:p>
        </p:txBody>
      </p:sp>
      <p:sp>
        <p:nvSpPr>
          <p:cNvPr id="3" name="내용 개체 틀 2">
            <a:extLst>
              <a:ext uri="{FF2B5EF4-FFF2-40B4-BE49-F238E27FC236}">
                <a16:creationId xmlns:a16="http://schemas.microsoft.com/office/drawing/2014/main" id="{098064D1-64F6-45D1-A699-2DA7D4EB2E1F}"/>
              </a:ext>
            </a:extLst>
          </p:cNvPr>
          <p:cNvSpPr>
            <a:spLocks noGrp="1"/>
          </p:cNvSpPr>
          <p:nvPr>
            <p:ph idx="1"/>
          </p:nvPr>
        </p:nvSpPr>
        <p:spPr/>
        <p:txBody>
          <a:bodyPr/>
          <a:lstStyle/>
          <a:p>
            <a:endParaRPr lang="en-US" altLang="ko-KR" dirty="0"/>
          </a:p>
          <a:p>
            <a:endParaRPr lang="en-US" altLang="ko-KR" dirty="0"/>
          </a:p>
          <a:p>
            <a:pPr marL="0" indent="0" algn="ctr">
              <a:buNone/>
            </a:pPr>
            <a:r>
              <a:rPr lang="ko-KR" altLang="en-US" sz="4000" dirty="0"/>
              <a:t>부당합병 이후의 지배구조 변화</a:t>
            </a:r>
          </a:p>
        </p:txBody>
      </p:sp>
      <p:sp>
        <p:nvSpPr>
          <p:cNvPr id="4" name="슬라이드 번호 개체 틀 3">
            <a:extLst>
              <a:ext uri="{FF2B5EF4-FFF2-40B4-BE49-F238E27FC236}">
                <a16:creationId xmlns:a16="http://schemas.microsoft.com/office/drawing/2014/main" id="{3BDC4BDF-63BE-418E-A8BB-BFD2ABA501D2}"/>
              </a:ext>
            </a:extLst>
          </p:cNvPr>
          <p:cNvSpPr>
            <a:spLocks noGrp="1"/>
          </p:cNvSpPr>
          <p:nvPr>
            <p:ph type="sldNum" sz="quarter" idx="12"/>
          </p:nvPr>
        </p:nvSpPr>
        <p:spPr/>
        <p:txBody>
          <a:bodyPr/>
          <a:lstStyle/>
          <a:p>
            <a:fld id="{5C72B50F-87D9-4457-813B-8D3C2A11596F}" type="slidenum">
              <a:rPr lang="ko-KR" altLang="en-US" smtClean="0"/>
              <a:t>19</a:t>
            </a:fld>
            <a:endParaRPr lang="ko-KR" altLang="en-US"/>
          </a:p>
        </p:txBody>
      </p:sp>
    </p:spTree>
    <p:extLst>
      <p:ext uri="{BB962C8B-B14F-4D97-AF65-F5344CB8AC3E}">
        <p14:creationId xmlns:p14="http://schemas.microsoft.com/office/powerpoint/2010/main" val="114437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D97E664-DE42-465E-B6A5-35AC3275ED89}"/>
              </a:ext>
            </a:extLst>
          </p:cNvPr>
          <p:cNvSpPr>
            <a:spLocks noGrp="1"/>
          </p:cNvSpPr>
          <p:nvPr>
            <p:ph type="title"/>
          </p:nvPr>
        </p:nvSpPr>
        <p:spPr/>
        <p:txBody>
          <a:bodyPr/>
          <a:lstStyle/>
          <a:p>
            <a:pPr algn="ctr"/>
            <a:r>
              <a:rPr lang="ko-KR" altLang="en-US" dirty="0"/>
              <a:t>목 차</a:t>
            </a:r>
          </a:p>
        </p:txBody>
      </p:sp>
      <p:sp>
        <p:nvSpPr>
          <p:cNvPr id="3" name="내용 개체 틀 2">
            <a:extLst>
              <a:ext uri="{FF2B5EF4-FFF2-40B4-BE49-F238E27FC236}">
                <a16:creationId xmlns:a16="http://schemas.microsoft.com/office/drawing/2014/main" id="{F788ADD5-36EB-4DD2-A3A2-DBBE4ECC0F9B}"/>
              </a:ext>
            </a:extLst>
          </p:cNvPr>
          <p:cNvSpPr>
            <a:spLocks noGrp="1"/>
          </p:cNvSpPr>
          <p:nvPr>
            <p:ph idx="1"/>
          </p:nvPr>
        </p:nvSpPr>
        <p:spPr/>
        <p:txBody>
          <a:bodyPr>
            <a:normAutofit/>
          </a:bodyPr>
          <a:lstStyle/>
          <a:p>
            <a:r>
              <a:rPr lang="ko-KR" altLang="en-US" dirty="0"/>
              <a:t>이재용 공소장의 주요 혐의 요약</a:t>
            </a:r>
            <a:endParaRPr lang="en-US" altLang="ko-KR" dirty="0"/>
          </a:p>
          <a:p>
            <a:r>
              <a:rPr lang="ko-KR" altLang="en-US" dirty="0"/>
              <a:t>사기적 부정거래</a:t>
            </a:r>
            <a:endParaRPr lang="en-US" altLang="ko-KR" dirty="0"/>
          </a:p>
          <a:p>
            <a:r>
              <a:rPr lang="ko-KR" altLang="en-US" dirty="0"/>
              <a:t>업무상 배임</a:t>
            </a:r>
            <a:endParaRPr lang="en-US" altLang="ko-KR" dirty="0"/>
          </a:p>
          <a:p>
            <a:r>
              <a:rPr lang="ko-KR" altLang="en-US" dirty="0"/>
              <a:t>영미법에서의 주식회사 이사의 의무</a:t>
            </a:r>
            <a:endParaRPr lang="en-US" altLang="ko-KR" dirty="0"/>
          </a:p>
          <a:p>
            <a:r>
              <a:rPr lang="ko-KR" altLang="en-US" dirty="0"/>
              <a:t>독일법에서의 유한회사 및 주식회사 이사의 의무 </a:t>
            </a:r>
            <a:endParaRPr lang="en-US" altLang="ko-KR" dirty="0"/>
          </a:p>
          <a:p>
            <a:r>
              <a:rPr lang="ko-KR" altLang="en-US" dirty="0"/>
              <a:t>합병을 전후한 삼성그룹 출자구조의 변화</a:t>
            </a:r>
            <a:endParaRPr lang="en-US" altLang="ko-KR" dirty="0"/>
          </a:p>
          <a:p>
            <a:r>
              <a:rPr lang="ko-KR" altLang="en-US" dirty="0"/>
              <a:t>이건희 회장 사망 이후의 출자구조 변화 전망</a:t>
            </a:r>
            <a:endParaRPr lang="en-US" altLang="ko-KR" dirty="0"/>
          </a:p>
        </p:txBody>
      </p:sp>
      <p:sp>
        <p:nvSpPr>
          <p:cNvPr id="4" name="슬라이드 번호 개체 틀 3">
            <a:extLst>
              <a:ext uri="{FF2B5EF4-FFF2-40B4-BE49-F238E27FC236}">
                <a16:creationId xmlns:a16="http://schemas.microsoft.com/office/drawing/2014/main" id="{75FE26AD-8605-4B1F-BE8C-945492B2768E}"/>
              </a:ext>
            </a:extLst>
          </p:cNvPr>
          <p:cNvSpPr>
            <a:spLocks noGrp="1"/>
          </p:cNvSpPr>
          <p:nvPr>
            <p:ph type="sldNum" sz="quarter" idx="12"/>
          </p:nvPr>
        </p:nvSpPr>
        <p:spPr/>
        <p:txBody>
          <a:bodyPr/>
          <a:lstStyle/>
          <a:p>
            <a:fld id="{5C72B50F-87D9-4457-813B-8D3C2A11596F}" type="slidenum">
              <a:rPr lang="ko-KR" altLang="en-US" smtClean="0"/>
              <a:t>2</a:t>
            </a:fld>
            <a:endParaRPr lang="ko-KR" altLang="en-US"/>
          </a:p>
        </p:txBody>
      </p:sp>
    </p:spTree>
    <p:extLst>
      <p:ext uri="{BB962C8B-B14F-4D97-AF65-F5344CB8AC3E}">
        <p14:creationId xmlns:p14="http://schemas.microsoft.com/office/powerpoint/2010/main" val="2374837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7693937-C6B0-46CD-A02F-BB1690162F27}"/>
              </a:ext>
            </a:extLst>
          </p:cNvPr>
          <p:cNvSpPr>
            <a:spLocks noGrp="1"/>
          </p:cNvSpPr>
          <p:nvPr>
            <p:ph type="title"/>
          </p:nvPr>
        </p:nvSpPr>
        <p:spPr/>
        <p:txBody>
          <a:bodyPr>
            <a:normAutofit/>
          </a:bodyPr>
          <a:lstStyle/>
          <a:p>
            <a:r>
              <a:rPr lang="ko-KR" altLang="en-US" sz="3200" kern="0" spc="0" dirty="0">
                <a:solidFill>
                  <a:srgbClr val="000000"/>
                </a:solidFill>
                <a:effectLst/>
                <a:latin typeface="맑은 고딕" panose="020B0503020000020004" pitchFamily="50" charset="-127"/>
                <a:ea typeface="맑은 고딕" panose="020B0503020000020004" pitchFamily="50" charset="-127"/>
              </a:rPr>
              <a:t>이건희 회장 시절 삼성의 주요 계열회사에 대한 출자 구조</a:t>
            </a:r>
            <a:endParaRPr lang="ko-KR" altLang="en-US" sz="3200" dirty="0">
              <a:latin typeface="맑은 고딕" panose="020B0503020000020004" pitchFamily="50" charset="-127"/>
              <a:ea typeface="맑은 고딕" panose="020B0503020000020004" pitchFamily="50" charset="-127"/>
            </a:endParaRPr>
          </a:p>
        </p:txBody>
      </p:sp>
      <p:sp>
        <p:nvSpPr>
          <p:cNvPr id="4" name="슬라이드 번호 개체 틀 3">
            <a:extLst>
              <a:ext uri="{FF2B5EF4-FFF2-40B4-BE49-F238E27FC236}">
                <a16:creationId xmlns:a16="http://schemas.microsoft.com/office/drawing/2014/main" id="{5C4F71A3-CFF2-408B-8C62-DB939698AD84}"/>
              </a:ext>
            </a:extLst>
          </p:cNvPr>
          <p:cNvSpPr>
            <a:spLocks noGrp="1"/>
          </p:cNvSpPr>
          <p:nvPr>
            <p:ph type="sldNum" sz="quarter" idx="12"/>
          </p:nvPr>
        </p:nvSpPr>
        <p:spPr/>
        <p:txBody>
          <a:bodyPr/>
          <a:lstStyle/>
          <a:p>
            <a:fld id="{5C72B50F-87D9-4457-813B-8D3C2A11596F}" type="slidenum">
              <a:rPr lang="ko-KR" altLang="en-US" smtClean="0"/>
              <a:t>20</a:t>
            </a:fld>
            <a:endParaRPr lang="ko-KR" altLang="en-US"/>
          </a:p>
        </p:txBody>
      </p:sp>
      <p:sp>
        <p:nvSpPr>
          <p:cNvPr id="5" name="Rectangle 2">
            <a:extLst>
              <a:ext uri="{FF2B5EF4-FFF2-40B4-BE49-F238E27FC236}">
                <a16:creationId xmlns:a16="http://schemas.microsoft.com/office/drawing/2014/main" id="{94B9BDF1-82BE-4411-8C16-C78480232B49}"/>
              </a:ext>
            </a:extLst>
          </p:cNvPr>
          <p:cNvSpPr>
            <a:spLocks noChangeArrowheads="1"/>
          </p:cNvSpPr>
          <p:nvPr/>
        </p:nvSpPr>
        <p:spPr bwMode="auto">
          <a:xfrm>
            <a:off x="628650" y="1370805"/>
            <a:ext cx="10742698" cy="66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1025" name="_x153841888">
            <a:extLst>
              <a:ext uri="{FF2B5EF4-FFF2-40B4-BE49-F238E27FC236}">
                <a16:creationId xmlns:a16="http://schemas.microsoft.com/office/drawing/2014/main" id="{A6B73CF5-EADE-4B67-956A-7DCFE33859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828006"/>
            <a:ext cx="7868061" cy="4664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52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F689512-E201-4D76-A6FA-521E5E123B56}"/>
              </a:ext>
            </a:extLst>
          </p:cNvPr>
          <p:cNvSpPr>
            <a:spLocks noGrp="1"/>
          </p:cNvSpPr>
          <p:nvPr>
            <p:ph type="title"/>
          </p:nvPr>
        </p:nvSpPr>
        <p:spPr>
          <a:xfrm>
            <a:off x="628650" y="365127"/>
            <a:ext cx="7886700" cy="770338"/>
          </a:xfrm>
        </p:spPr>
        <p:txBody>
          <a:bodyPr>
            <a:normAutofit/>
          </a:bodyPr>
          <a:lstStyle/>
          <a:p>
            <a:r>
              <a:rPr lang="ko-KR" altLang="en-US" sz="2800" kern="0" spc="0" dirty="0">
                <a:solidFill>
                  <a:srgbClr val="000000"/>
                </a:solidFill>
                <a:effectLst/>
                <a:latin typeface="맑은 고딕" panose="020B0503020000020004" pitchFamily="50" charset="-127"/>
                <a:ea typeface="맑은 고딕" panose="020B0503020000020004" pitchFamily="50" charset="-127"/>
              </a:rPr>
              <a:t>삼성 그룹 내부의 순환출자 구조</a:t>
            </a:r>
            <a:r>
              <a:rPr lang="en-US" altLang="ko-KR" sz="2800" kern="0" spc="0" dirty="0">
                <a:solidFill>
                  <a:srgbClr val="000000"/>
                </a:solidFill>
                <a:effectLst/>
                <a:latin typeface="맑은 고딕" panose="020B0503020000020004" pitchFamily="50" charset="-127"/>
                <a:ea typeface="맑은 고딕" panose="020B0503020000020004" pitchFamily="50" charset="-127"/>
              </a:rPr>
              <a:t>(2014.3. </a:t>
            </a:r>
            <a:r>
              <a:rPr lang="ko-KR" altLang="en-US" sz="2800" kern="0" spc="0" dirty="0">
                <a:solidFill>
                  <a:srgbClr val="000000"/>
                </a:solidFill>
                <a:effectLst/>
                <a:latin typeface="맑은 고딕" panose="020B0503020000020004" pitchFamily="50" charset="-127"/>
                <a:ea typeface="맑은 고딕" panose="020B0503020000020004" pitchFamily="50" charset="-127"/>
              </a:rPr>
              <a:t>현재</a:t>
            </a:r>
            <a:r>
              <a:rPr lang="en-US" altLang="ko-KR" sz="2800" kern="0" spc="0" dirty="0">
                <a:solidFill>
                  <a:srgbClr val="000000"/>
                </a:solidFill>
                <a:effectLst/>
                <a:latin typeface="맑은 고딕" panose="020B0503020000020004" pitchFamily="50" charset="-127"/>
                <a:ea typeface="맑은 고딕" panose="020B0503020000020004" pitchFamily="50" charset="-127"/>
              </a:rPr>
              <a:t>)</a:t>
            </a:r>
            <a:endParaRPr lang="ko-KR" altLang="en-US" sz="2800" dirty="0">
              <a:latin typeface="맑은 고딕" panose="020B0503020000020004" pitchFamily="50" charset="-127"/>
              <a:ea typeface="맑은 고딕" panose="020B0503020000020004" pitchFamily="50" charset="-127"/>
            </a:endParaRPr>
          </a:p>
        </p:txBody>
      </p:sp>
      <p:sp>
        <p:nvSpPr>
          <p:cNvPr id="4" name="슬라이드 번호 개체 틀 3">
            <a:extLst>
              <a:ext uri="{FF2B5EF4-FFF2-40B4-BE49-F238E27FC236}">
                <a16:creationId xmlns:a16="http://schemas.microsoft.com/office/drawing/2014/main" id="{2BA0B64A-2415-4C09-84C5-3508813189F2}"/>
              </a:ext>
            </a:extLst>
          </p:cNvPr>
          <p:cNvSpPr>
            <a:spLocks noGrp="1"/>
          </p:cNvSpPr>
          <p:nvPr>
            <p:ph type="sldNum" sz="quarter" idx="12"/>
          </p:nvPr>
        </p:nvSpPr>
        <p:spPr/>
        <p:txBody>
          <a:bodyPr/>
          <a:lstStyle/>
          <a:p>
            <a:fld id="{5C72B50F-87D9-4457-813B-8D3C2A11596F}" type="slidenum">
              <a:rPr lang="ko-KR" altLang="en-US" smtClean="0"/>
              <a:t>21</a:t>
            </a:fld>
            <a:endParaRPr lang="ko-KR" altLang="en-US"/>
          </a:p>
        </p:txBody>
      </p:sp>
      <p:sp>
        <p:nvSpPr>
          <p:cNvPr id="7" name="Rectangle 2">
            <a:extLst>
              <a:ext uri="{FF2B5EF4-FFF2-40B4-BE49-F238E27FC236}">
                <a16:creationId xmlns:a16="http://schemas.microsoft.com/office/drawing/2014/main" id="{AFAA282B-ACE7-4190-9B70-3F858E1B1959}"/>
              </a:ext>
            </a:extLst>
          </p:cNvPr>
          <p:cNvSpPr>
            <a:spLocks noChangeArrowheads="1"/>
          </p:cNvSpPr>
          <p:nvPr/>
        </p:nvSpPr>
        <p:spPr bwMode="auto">
          <a:xfrm>
            <a:off x="311497" y="823964"/>
            <a:ext cx="12470591" cy="70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2049" name="_x153838768">
            <a:extLst>
              <a:ext uri="{FF2B5EF4-FFF2-40B4-BE49-F238E27FC236}">
                <a16:creationId xmlns:a16="http://schemas.microsoft.com/office/drawing/2014/main" id="{759BB2FE-DE3C-4251-994C-B11412ECAC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498" y="1281165"/>
            <a:ext cx="8312041" cy="4727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477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48FC99B-DFD6-4B2B-B63F-29223392B6BD}"/>
              </a:ext>
            </a:extLst>
          </p:cNvPr>
          <p:cNvSpPr>
            <a:spLocks noGrp="1"/>
          </p:cNvSpPr>
          <p:nvPr>
            <p:ph type="title"/>
          </p:nvPr>
        </p:nvSpPr>
        <p:spPr>
          <a:xfrm>
            <a:off x="628650" y="365127"/>
            <a:ext cx="7886700" cy="912956"/>
          </a:xfrm>
        </p:spPr>
        <p:txBody>
          <a:bodyPr>
            <a:normAutofit/>
          </a:bodyPr>
          <a:lstStyle/>
          <a:p>
            <a:r>
              <a:rPr lang="ko-KR" altLang="en-US" sz="2800" kern="0" spc="0" dirty="0">
                <a:solidFill>
                  <a:srgbClr val="000000"/>
                </a:solidFill>
                <a:effectLst/>
                <a:latin typeface="맑은 고딕" panose="020B0503020000020004" pitchFamily="50" charset="-127"/>
                <a:ea typeface="맑은 고딕" panose="020B0503020000020004" pitchFamily="50" charset="-127"/>
              </a:rPr>
              <a:t>삼성 그룹의 금융회사를 통한 계열회사 지배</a:t>
            </a:r>
            <a:r>
              <a:rPr lang="en-US" altLang="ko-KR" sz="2800" kern="0" spc="0" dirty="0">
                <a:solidFill>
                  <a:srgbClr val="000000"/>
                </a:solidFill>
                <a:effectLst/>
                <a:latin typeface="맑은 고딕" panose="020B0503020000020004" pitchFamily="50" charset="-127"/>
                <a:ea typeface="맑은 고딕" panose="020B0503020000020004" pitchFamily="50" charset="-127"/>
              </a:rPr>
              <a:t>(2014.3. </a:t>
            </a:r>
            <a:r>
              <a:rPr lang="ko-KR" altLang="en-US" sz="2800" kern="0" spc="0" dirty="0">
                <a:solidFill>
                  <a:srgbClr val="000000"/>
                </a:solidFill>
                <a:effectLst/>
                <a:latin typeface="맑은 고딕" panose="020B0503020000020004" pitchFamily="50" charset="-127"/>
                <a:ea typeface="맑은 고딕" panose="020B0503020000020004" pitchFamily="50" charset="-127"/>
              </a:rPr>
              <a:t>현재</a:t>
            </a:r>
            <a:r>
              <a:rPr lang="en-US" altLang="ko-KR" sz="2800" kern="0" spc="0" dirty="0">
                <a:solidFill>
                  <a:srgbClr val="000000"/>
                </a:solidFill>
                <a:effectLst/>
                <a:latin typeface="맑은 고딕" panose="020B0503020000020004" pitchFamily="50" charset="-127"/>
                <a:ea typeface="맑은 고딕" panose="020B0503020000020004" pitchFamily="50" charset="-127"/>
              </a:rPr>
              <a:t>)</a:t>
            </a:r>
            <a:endParaRPr lang="ko-KR" altLang="en-US" sz="2800" dirty="0">
              <a:latin typeface="맑은 고딕" panose="020B0503020000020004" pitchFamily="50" charset="-127"/>
              <a:ea typeface="맑은 고딕" panose="020B0503020000020004" pitchFamily="50" charset="-127"/>
            </a:endParaRPr>
          </a:p>
        </p:txBody>
      </p:sp>
      <p:sp>
        <p:nvSpPr>
          <p:cNvPr id="4" name="슬라이드 번호 개체 틀 3">
            <a:extLst>
              <a:ext uri="{FF2B5EF4-FFF2-40B4-BE49-F238E27FC236}">
                <a16:creationId xmlns:a16="http://schemas.microsoft.com/office/drawing/2014/main" id="{6CA8395F-6471-4867-AA3E-FF61F2AB6DDD}"/>
              </a:ext>
            </a:extLst>
          </p:cNvPr>
          <p:cNvSpPr>
            <a:spLocks noGrp="1"/>
          </p:cNvSpPr>
          <p:nvPr>
            <p:ph type="sldNum" sz="quarter" idx="12"/>
          </p:nvPr>
        </p:nvSpPr>
        <p:spPr/>
        <p:txBody>
          <a:bodyPr/>
          <a:lstStyle/>
          <a:p>
            <a:fld id="{5C72B50F-87D9-4457-813B-8D3C2A11596F}" type="slidenum">
              <a:rPr lang="ko-KR" altLang="en-US" smtClean="0"/>
              <a:t>22</a:t>
            </a:fld>
            <a:endParaRPr lang="ko-KR" altLang="en-US"/>
          </a:p>
        </p:txBody>
      </p:sp>
      <p:sp>
        <p:nvSpPr>
          <p:cNvPr id="5" name="Rectangle 2">
            <a:extLst>
              <a:ext uri="{FF2B5EF4-FFF2-40B4-BE49-F238E27FC236}">
                <a16:creationId xmlns:a16="http://schemas.microsoft.com/office/drawing/2014/main" id="{3F6AD520-3E0E-4D4D-8B3A-09EF67DCDD1F}"/>
              </a:ext>
            </a:extLst>
          </p:cNvPr>
          <p:cNvSpPr>
            <a:spLocks noChangeArrowheads="1"/>
          </p:cNvSpPr>
          <p:nvPr/>
        </p:nvSpPr>
        <p:spPr bwMode="auto">
          <a:xfrm>
            <a:off x="540327" y="1049481"/>
            <a:ext cx="11558649" cy="689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3073" name="_x415817544">
            <a:extLst>
              <a:ext uri="{FF2B5EF4-FFF2-40B4-BE49-F238E27FC236}">
                <a16:creationId xmlns:a16="http://schemas.microsoft.com/office/drawing/2014/main" id="{FB40DCFA-9601-4FD1-A848-A2BFE92E32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328" y="1506682"/>
            <a:ext cx="8142180" cy="4623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63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84D8907-2A40-4D61-B14A-FC9D448430C4}"/>
              </a:ext>
            </a:extLst>
          </p:cNvPr>
          <p:cNvSpPr>
            <a:spLocks noGrp="1"/>
          </p:cNvSpPr>
          <p:nvPr>
            <p:ph type="title"/>
          </p:nvPr>
        </p:nvSpPr>
        <p:spPr/>
        <p:txBody>
          <a:bodyPr/>
          <a:lstStyle/>
          <a:p>
            <a:r>
              <a:rPr lang="ko-KR" altLang="en-US" dirty="0"/>
              <a:t>삼성생명의 삼성전자 편중투자</a:t>
            </a:r>
          </a:p>
        </p:txBody>
      </p:sp>
      <p:sp>
        <p:nvSpPr>
          <p:cNvPr id="3" name="내용 개체 틀 2">
            <a:extLst>
              <a:ext uri="{FF2B5EF4-FFF2-40B4-BE49-F238E27FC236}">
                <a16:creationId xmlns:a16="http://schemas.microsoft.com/office/drawing/2014/main" id="{001AD543-CF56-4C45-9910-F2B5BA76460A}"/>
              </a:ext>
            </a:extLst>
          </p:cNvPr>
          <p:cNvSpPr>
            <a:spLocks noGrp="1"/>
          </p:cNvSpPr>
          <p:nvPr>
            <p:ph idx="1"/>
          </p:nvPr>
        </p:nvSpPr>
        <p:spPr/>
        <p:txBody>
          <a:bodyPr/>
          <a:lstStyle/>
          <a:p>
            <a:r>
              <a:rPr lang="ko-KR" altLang="en-US" sz="2000" kern="0" spc="0" dirty="0">
                <a:solidFill>
                  <a:srgbClr val="000000"/>
                </a:solidFill>
                <a:effectLst/>
                <a:latin typeface="+mj-ea"/>
                <a:ea typeface="+mj-ea"/>
              </a:rPr>
              <a:t>삼성생명의 삼성전자 지배는 단순히 금산분리 규제 위반 뿐이 아니라</a:t>
            </a:r>
            <a:r>
              <a:rPr lang="en-US" altLang="ko-KR" sz="2000" kern="0" spc="0" dirty="0">
                <a:solidFill>
                  <a:srgbClr val="000000"/>
                </a:solidFill>
                <a:effectLst/>
                <a:latin typeface="+mj-ea"/>
                <a:ea typeface="+mj-ea"/>
              </a:rPr>
              <a:t>, </a:t>
            </a:r>
            <a:r>
              <a:rPr lang="ko-KR" altLang="en-US" sz="2000" kern="0" spc="0" dirty="0">
                <a:solidFill>
                  <a:srgbClr val="000000"/>
                </a:solidFill>
                <a:effectLst/>
                <a:latin typeface="+mj-ea"/>
                <a:ea typeface="+mj-ea"/>
              </a:rPr>
              <a:t>보험회사의 자산운용을 극단적으로 한 종목에 집중시키는 변칙적 자산운용을 초래하였음</a:t>
            </a:r>
          </a:p>
          <a:p>
            <a:r>
              <a:rPr lang="en-US" altLang="ko-KR" sz="2000" kern="0" spc="0" dirty="0">
                <a:solidFill>
                  <a:srgbClr val="000000"/>
                </a:solidFill>
                <a:effectLst/>
                <a:latin typeface="+mj-ea"/>
                <a:ea typeface="+mj-ea"/>
              </a:rPr>
              <a:t>2014.3.</a:t>
            </a:r>
            <a:r>
              <a:rPr lang="ko-KR" altLang="en-US" sz="2000" kern="0" spc="0" dirty="0">
                <a:solidFill>
                  <a:srgbClr val="000000"/>
                </a:solidFill>
                <a:effectLst/>
                <a:latin typeface="+mj-ea"/>
                <a:ea typeface="+mj-ea"/>
              </a:rPr>
              <a:t>말 현재 별도 재무제표 기준 삼성생명의 매도가능 금융자산 중 지분증권의 총액은 약 </a:t>
            </a:r>
            <a:r>
              <a:rPr lang="en-US" altLang="ko-KR" sz="2000" kern="0" spc="0" dirty="0">
                <a:solidFill>
                  <a:srgbClr val="000000"/>
                </a:solidFill>
                <a:effectLst/>
                <a:latin typeface="+mj-ea"/>
                <a:ea typeface="+mj-ea"/>
              </a:rPr>
              <a:t>17.7</a:t>
            </a:r>
            <a:r>
              <a:rPr lang="ko-KR" altLang="en-US" sz="2000" kern="0" spc="0" dirty="0">
                <a:solidFill>
                  <a:srgbClr val="000000"/>
                </a:solidFill>
                <a:effectLst/>
                <a:latin typeface="+mj-ea"/>
                <a:ea typeface="+mj-ea"/>
              </a:rPr>
              <a:t>조원이고 이중 상장주식에 대한 투자액은 약 </a:t>
            </a:r>
            <a:r>
              <a:rPr lang="en-US" altLang="ko-KR" sz="2000" kern="0" spc="0" dirty="0">
                <a:solidFill>
                  <a:srgbClr val="000000"/>
                </a:solidFill>
                <a:effectLst/>
                <a:latin typeface="+mj-ea"/>
                <a:ea typeface="+mj-ea"/>
              </a:rPr>
              <a:t>17.5</a:t>
            </a:r>
            <a:r>
              <a:rPr lang="ko-KR" altLang="en-US" sz="2000" kern="0" spc="0" dirty="0">
                <a:solidFill>
                  <a:srgbClr val="000000"/>
                </a:solidFill>
                <a:effectLst/>
                <a:latin typeface="+mj-ea"/>
                <a:ea typeface="+mj-ea"/>
              </a:rPr>
              <a:t>조원임</a:t>
            </a:r>
            <a:endParaRPr lang="en-US" altLang="ko-KR" sz="2000" kern="0" spc="0" dirty="0">
              <a:solidFill>
                <a:srgbClr val="000000"/>
              </a:solidFill>
              <a:effectLst/>
              <a:latin typeface="+mj-ea"/>
              <a:ea typeface="+mj-ea"/>
            </a:endParaRPr>
          </a:p>
          <a:p>
            <a:pPr marL="0" indent="0">
              <a:buNone/>
            </a:pPr>
            <a:endParaRPr lang="ko-KR" altLang="en-US" sz="2000" kern="0" spc="0" dirty="0">
              <a:solidFill>
                <a:srgbClr val="000000"/>
              </a:solidFill>
              <a:effectLst/>
              <a:latin typeface="+mj-ea"/>
              <a:ea typeface="+mj-ea"/>
            </a:endParaRPr>
          </a:p>
          <a:p>
            <a:pPr marL="457200" lvl="1" indent="0" algn="just" fontAlgn="base">
              <a:lnSpc>
                <a:spcPct val="100000"/>
              </a:lnSpc>
              <a:spcBef>
                <a:spcPts val="0"/>
              </a:spcBef>
            </a:pPr>
            <a:r>
              <a:rPr lang="en-US" altLang="ko-KR" sz="1400" kern="0" spc="0" dirty="0">
                <a:solidFill>
                  <a:srgbClr val="000000"/>
                </a:solidFill>
                <a:effectLst/>
                <a:latin typeface="함초롬바탕" panose="02030604000101010101" pitchFamily="18" charset="-127"/>
                <a:ea typeface="함초롬바탕" panose="02030604000101010101" pitchFamily="18" charset="-127"/>
              </a:rPr>
              <a:t> </a:t>
            </a:r>
            <a:r>
              <a:rPr lang="ko-KR" altLang="en-US" sz="1800" kern="0" spc="0" dirty="0">
                <a:solidFill>
                  <a:srgbClr val="000000"/>
                </a:solidFill>
                <a:effectLst/>
                <a:latin typeface="+mj-ea"/>
                <a:ea typeface="+mj-ea"/>
              </a:rPr>
              <a:t>이중 삼성전자 지분 </a:t>
            </a:r>
            <a:r>
              <a:rPr lang="en-US" altLang="ko-KR" sz="1800" kern="0" spc="0" dirty="0">
                <a:solidFill>
                  <a:srgbClr val="000000"/>
                </a:solidFill>
                <a:effectLst/>
                <a:latin typeface="+mj-ea"/>
                <a:ea typeface="+mj-ea"/>
              </a:rPr>
              <a:t>7.55%(</a:t>
            </a:r>
            <a:r>
              <a:rPr lang="ko-KR" altLang="en-US" sz="1800" kern="0" spc="0" dirty="0" err="1">
                <a:solidFill>
                  <a:srgbClr val="000000"/>
                </a:solidFill>
                <a:effectLst/>
                <a:latin typeface="+mj-ea"/>
                <a:ea typeface="+mj-ea"/>
              </a:rPr>
              <a:t>보통주</a:t>
            </a:r>
            <a:r>
              <a:rPr lang="ko-KR" altLang="en-US" sz="1800" kern="0" spc="0" dirty="0">
                <a:solidFill>
                  <a:srgbClr val="000000"/>
                </a:solidFill>
                <a:effectLst/>
                <a:latin typeface="+mj-ea"/>
                <a:ea typeface="+mj-ea"/>
              </a:rPr>
              <a:t> </a:t>
            </a:r>
            <a:r>
              <a:rPr lang="en-US" altLang="ko-KR" sz="1800" kern="0" spc="0" dirty="0">
                <a:solidFill>
                  <a:srgbClr val="000000"/>
                </a:solidFill>
                <a:effectLst/>
                <a:latin typeface="+mj-ea"/>
                <a:ea typeface="+mj-ea"/>
              </a:rPr>
              <a:t>11,123,876</a:t>
            </a:r>
            <a:r>
              <a:rPr lang="ko-KR" altLang="en-US" sz="1800" kern="0" spc="0" dirty="0">
                <a:solidFill>
                  <a:srgbClr val="000000"/>
                </a:solidFill>
                <a:effectLst/>
                <a:latin typeface="+mj-ea"/>
                <a:ea typeface="+mj-ea"/>
              </a:rPr>
              <a:t>주*</a:t>
            </a:r>
            <a:r>
              <a:rPr lang="en-US" altLang="ko-KR" sz="1800" kern="0" spc="0" dirty="0">
                <a:solidFill>
                  <a:srgbClr val="000000"/>
                </a:solidFill>
                <a:effectLst/>
                <a:latin typeface="+mj-ea"/>
                <a:ea typeface="+mj-ea"/>
              </a:rPr>
              <a:t>1,343,000</a:t>
            </a:r>
            <a:r>
              <a:rPr lang="ko-KR" altLang="en-US" sz="1800" kern="0" spc="0" dirty="0">
                <a:solidFill>
                  <a:srgbClr val="000000"/>
                </a:solidFill>
                <a:effectLst/>
                <a:latin typeface="+mj-ea"/>
                <a:ea typeface="+mj-ea"/>
              </a:rPr>
              <a:t>원</a:t>
            </a:r>
            <a:r>
              <a:rPr lang="en-US" altLang="ko-KR" sz="1800" kern="0" spc="0" dirty="0">
                <a:solidFill>
                  <a:srgbClr val="000000"/>
                </a:solidFill>
                <a:effectLst/>
                <a:latin typeface="+mj-ea"/>
                <a:ea typeface="+mj-ea"/>
              </a:rPr>
              <a:t>/</a:t>
            </a:r>
            <a:r>
              <a:rPr lang="ko-KR" altLang="en-US" sz="1800" kern="0" spc="0" dirty="0">
                <a:solidFill>
                  <a:srgbClr val="000000"/>
                </a:solidFill>
                <a:effectLst/>
                <a:latin typeface="+mj-ea"/>
                <a:ea typeface="+mj-ea"/>
              </a:rPr>
              <a:t>주</a:t>
            </a:r>
            <a:r>
              <a:rPr lang="en-US" altLang="ko-KR" sz="1800" kern="0" spc="0" dirty="0">
                <a:solidFill>
                  <a:srgbClr val="000000"/>
                </a:solidFill>
                <a:effectLst/>
                <a:latin typeface="+mj-ea"/>
                <a:ea typeface="+mj-ea"/>
              </a:rPr>
              <a:t>)</a:t>
            </a:r>
            <a:r>
              <a:rPr lang="ko-KR" altLang="en-US" sz="1800" kern="0" spc="0" dirty="0">
                <a:solidFill>
                  <a:srgbClr val="000000"/>
                </a:solidFill>
                <a:effectLst/>
                <a:latin typeface="+mj-ea"/>
                <a:ea typeface="+mj-ea"/>
              </a:rPr>
              <a:t>의 시가평가액은 약 </a:t>
            </a:r>
            <a:r>
              <a:rPr lang="en-US" altLang="ko-KR" sz="1800" kern="0" spc="0" dirty="0">
                <a:solidFill>
                  <a:srgbClr val="000000"/>
                </a:solidFill>
                <a:effectLst/>
                <a:latin typeface="+mj-ea"/>
                <a:ea typeface="+mj-ea"/>
              </a:rPr>
              <a:t>14.9</a:t>
            </a:r>
            <a:r>
              <a:rPr lang="ko-KR" altLang="en-US" sz="1800" kern="0" spc="0" dirty="0">
                <a:solidFill>
                  <a:srgbClr val="000000"/>
                </a:solidFill>
                <a:effectLst/>
                <a:latin typeface="+mj-ea"/>
                <a:ea typeface="+mj-ea"/>
              </a:rPr>
              <a:t>억원에 달함</a:t>
            </a:r>
          </a:p>
          <a:p>
            <a:pPr marL="457200" lvl="1" indent="0" algn="just" fontAlgn="base">
              <a:lnSpc>
                <a:spcPct val="100000"/>
              </a:lnSpc>
              <a:spcBef>
                <a:spcPts val="0"/>
              </a:spcBef>
            </a:pPr>
            <a:r>
              <a:rPr lang="en-US" altLang="ko-KR" sz="1800" kern="0" spc="0" dirty="0">
                <a:solidFill>
                  <a:srgbClr val="000000"/>
                </a:solidFill>
                <a:effectLst/>
                <a:latin typeface="+mj-ea"/>
                <a:ea typeface="+mj-ea"/>
              </a:rPr>
              <a:t> </a:t>
            </a:r>
            <a:r>
              <a:rPr lang="ko-KR" altLang="en-US" sz="1800" kern="0" spc="0" dirty="0">
                <a:solidFill>
                  <a:srgbClr val="000000"/>
                </a:solidFill>
                <a:effectLst/>
                <a:latin typeface="+mj-ea"/>
                <a:ea typeface="+mj-ea"/>
              </a:rPr>
              <a:t>결국 삼성생명은 </a:t>
            </a:r>
            <a:r>
              <a:rPr lang="ko-KR" altLang="en-US" sz="1800" b="1" u="sng" kern="0" spc="0" dirty="0">
                <a:solidFill>
                  <a:srgbClr val="FF0000"/>
                </a:solidFill>
                <a:effectLst/>
                <a:latin typeface="+mj-ea"/>
                <a:ea typeface="+mj-ea"/>
              </a:rPr>
              <a:t>상장회사 주식 보유액의 약 </a:t>
            </a:r>
            <a:r>
              <a:rPr lang="en-US" altLang="ko-KR" sz="1800" b="1" u="sng" kern="0" spc="0" dirty="0">
                <a:solidFill>
                  <a:srgbClr val="FF0000"/>
                </a:solidFill>
                <a:effectLst/>
                <a:latin typeface="+mj-ea"/>
                <a:ea typeface="+mj-ea"/>
              </a:rPr>
              <a:t>85.4%</a:t>
            </a:r>
            <a:r>
              <a:rPr lang="ko-KR" altLang="en-US" sz="1800" b="1" u="sng" kern="0" spc="0" dirty="0">
                <a:solidFill>
                  <a:srgbClr val="FF0000"/>
                </a:solidFill>
                <a:effectLst/>
                <a:latin typeface="+mj-ea"/>
                <a:ea typeface="+mj-ea"/>
              </a:rPr>
              <a:t>를 단일 종목인 삼성전자에 집중</a:t>
            </a:r>
            <a:r>
              <a:rPr lang="ko-KR" altLang="en-US" sz="1800" kern="0" spc="0" dirty="0">
                <a:solidFill>
                  <a:srgbClr val="000000"/>
                </a:solidFill>
                <a:effectLst/>
                <a:latin typeface="+mj-ea"/>
                <a:ea typeface="+mj-ea"/>
              </a:rPr>
              <a:t>시키고 있었음</a:t>
            </a:r>
          </a:p>
          <a:p>
            <a:pPr marL="457200" lvl="1" indent="0" algn="just" fontAlgn="base">
              <a:lnSpc>
                <a:spcPct val="100000"/>
              </a:lnSpc>
              <a:spcBef>
                <a:spcPts val="0"/>
              </a:spcBef>
            </a:pPr>
            <a:r>
              <a:rPr lang="en-US" altLang="ko-KR" sz="1800" kern="0" spc="0" dirty="0">
                <a:solidFill>
                  <a:srgbClr val="000000"/>
                </a:solidFill>
                <a:effectLst/>
                <a:latin typeface="+mj-ea"/>
                <a:ea typeface="+mj-ea"/>
              </a:rPr>
              <a:t> </a:t>
            </a:r>
            <a:r>
              <a:rPr lang="ko-KR" altLang="en-US" sz="1800" kern="0" spc="0" dirty="0">
                <a:solidFill>
                  <a:srgbClr val="000000"/>
                </a:solidFill>
                <a:effectLst/>
                <a:latin typeface="+mj-ea"/>
                <a:ea typeface="+mj-ea"/>
              </a:rPr>
              <a:t>이 금액은 별도 재무제표 기준 삼성생명의 당시 </a:t>
            </a:r>
            <a:r>
              <a:rPr lang="ko-KR" altLang="en-US" sz="1800" b="1" u="sng" kern="0" spc="0" dirty="0" err="1">
                <a:solidFill>
                  <a:srgbClr val="FF0000"/>
                </a:solidFill>
                <a:effectLst/>
                <a:latin typeface="+mj-ea"/>
                <a:ea typeface="+mj-ea"/>
              </a:rPr>
              <a:t>총자산액인</a:t>
            </a:r>
            <a:r>
              <a:rPr lang="ko-KR" altLang="en-US" sz="1800" b="1" u="sng" kern="0" spc="0" dirty="0">
                <a:solidFill>
                  <a:srgbClr val="FF0000"/>
                </a:solidFill>
                <a:effectLst/>
                <a:latin typeface="+mj-ea"/>
                <a:ea typeface="+mj-ea"/>
              </a:rPr>
              <a:t> </a:t>
            </a:r>
            <a:r>
              <a:rPr lang="en-US" altLang="ko-KR" sz="1800" b="1" u="sng" kern="0" spc="0" dirty="0">
                <a:solidFill>
                  <a:srgbClr val="FF0000"/>
                </a:solidFill>
                <a:effectLst/>
                <a:latin typeface="+mj-ea"/>
                <a:ea typeface="+mj-ea"/>
              </a:rPr>
              <a:t>194</a:t>
            </a:r>
            <a:r>
              <a:rPr lang="ko-KR" altLang="en-US" sz="1800" b="1" u="sng" kern="0" spc="0" dirty="0">
                <a:solidFill>
                  <a:srgbClr val="FF0000"/>
                </a:solidFill>
                <a:effectLst/>
                <a:latin typeface="+mj-ea"/>
                <a:ea typeface="+mj-ea"/>
              </a:rPr>
              <a:t>조원의 약 </a:t>
            </a:r>
            <a:r>
              <a:rPr lang="en-US" altLang="ko-KR" sz="1800" b="1" u="sng" kern="0" spc="0" dirty="0">
                <a:solidFill>
                  <a:srgbClr val="FF0000"/>
                </a:solidFill>
                <a:effectLst/>
                <a:latin typeface="+mj-ea"/>
                <a:ea typeface="+mj-ea"/>
              </a:rPr>
              <a:t>7.7%</a:t>
            </a:r>
            <a:r>
              <a:rPr lang="ko-KR" altLang="en-US" sz="1800" b="1" u="sng" kern="0" spc="0" dirty="0">
                <a:solidFill>
                  <a:srgbClr val="FF0000"/>
                </a:solidFill>
                <a:effectLst/>
                <a:latin typeface="+mj-ea"/>
                <a:ea typeface="+mj-ea"/>
              </a:rPr>
              <a:t>에 해당</a:t>
            </a:r>
            <a:r>
              <a:rPr lang="ko-KR" altLang="en-US" sz="1800" kern="0" spc="0" dirty="0">
                <a:solidFill>
                  <a:srgbClr val="000000"/>
                </a:solidFill>
                <a:effectLst/>
                <a:latin typeface="+mj-ea"/>
                <a:ea typeface="+mj-ea"/>
              </a:rPr>
              <a:t>하는 것임 </a:t>
            </a:r>
          </a:p>
          <a:p>
            <a:endParaRPr lang="ko-KR" altLang="en-US" dirty="0"/>
          </a:p>
        </p:txBody>
      </p:sp>
      <p:sp>
        <p:nvSpPr>
          <p:cNvPr id="4" name="슬라이드 번호 개체 틀 3">
            <a:extLst>
              <a:ext uri="{FF2B5EF4-FFF2-40B4-BE49-F238E27FC236}">
                <a16:creationId xmlns:a16="http://schemas.microsoft.com/office/drawing/2014/main" id="{3526B644-89D8-4947-97C4-8B4FF4F2D043}"/>
              </a:ext>
            </a:extLst>
          </p:cNvPr>
          <p:cNvSpPr>
            <a:spLocks noGrp="1"/>
          </p:cNvSpPr>
          <p:nvPr>
            <p:ph type="sldNum" sz="quarter" idx="12"/>
          </p:nvPr>
        </p:nvSpPr>
        <p:spPr/>
        <p:txBody>
          <a:bodyPr/>
          <a:lstStyle/>
          <a:p>
            <a:fld id="{5C72B50F-87D9-4457-813B-8D3C2A11596F}" type="slidenum">
              <a:rPr lang="ko-KR" altLang="en-US" smtClean="0"/>
              <a:t>23</a:t>
            </a:fld>
            <a:endParaRPr lang="ko-KR" altLang="en-US"/>
          </a:p>
        </p:txBody>
      </p:sp>
    </p:spTree>
    <p:extLst>
      <p:ext uri="{BB962C8B-B14F-4D97-AF65-F5344CB8AC3E}">
        <p14:creationId xmlns:p14="http://schemas.microsoft.com/office/powerpoint/2010/main" val="28210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83660DE-CA8D-4206-9050-81F1D1BA9FEE}"/>
              </a:ext>
            </a:extLst>
          </p:cNvPr>
          <p:cNvSpPr>
            <a:spLocks noGrp="1"/>
          </p:cNvSpPr>
          <p:nvPr>
            <p:ph type="title"/>
          </p:nvPr>
        </p:nvSpPr>
        <p:spPr/>
        <p:txBody>
          <a:bodyPr/>
          <a:lstStyle/>
          <a:p>
            <a:r>
              <a:rPr lang="ko-KR" altLang="en-US" dirty="0"/>
              <a:t>삼성생명의 삼성전자 편중투자</a:t>
            </a:r>
            <a:r>
              <a:rPr lang="en-US" altLang="ko-KR" dirty="0"/>
              <a:t>(2)</a:t>
            </a:r>
            <a:endParaRPr lang="ko-KR" altLang="en-US" dirty="0"/>
          </a:p>
        </p:txBody>
      </p:sp>
      <p:graphicFrame>
        <p:nvGraphicFramePr>
          <p:cNvPr id="5" name="내용 개체 틀 4">
            <a:extLst>
              <a:ext uri="{FF2B5EF4-FFF2-40B4-BE49-F238E27FC236}">
                <a16:creationId xmlns:a16="http://schemas.microsoft.com/office/drawing/2014/main" id="{0145AF95-DCEC-4C74-B542-A4FB3DAAC91E}"/>
              </a:ext>
            </a:extLst>
          </p:cNvPr>
          <p:cNvGraphicFramePr>
            <a:graphicFrameLocks noGrp="1"/>
          </p:cNvGraphicFramePr>
          <p:nvPr>
            <p:ph idx="1"/>
            <p:extLst>
              <p:ext uri="{D42A27DB-BD31-4B8C-83A1-F6EECF244321}">
                <p14:modId xmlns:p14="http://schemas.microsoft.com/office/powerpoint/2010/main" val="2695331138"/>
              </p:ext>
            </p:extLst>
          </p:nvPr>
        </p:nvGraphicFramePr>
        <p:xfrm>
          <a:off x="628648" y="2059913"/>
          <a:ext cx="7731580" cy="4303533"/>
        </p:xfrm>
        <a:graphic>
          <a:graphicData uri="http://schemas.openxmlformats.org/drawingml/2006/table">
            <a:tbl>
              <a:tblPr/>
              <a:tblGrid>
                <a:gridCol w="4194021">
                  <a:extLst>
                    <a:ext uri="{9D8B030D-6E8A-4147-A177-3AD203B41FA5}">
                      <a16:colId xmlns:a16="http://schemas.microsoft.com/office/drawing/2014/main" val="125149243"/>
                    </a:ext>
                  </a:extLst>
                </a:gridCol>
                <a:gridCol w="1794857">
                  <a:extLst>
                    <a:ext uri="{9D8B030D-6E8A-4147-A177-3AD203B41FA5}">
                      <a16:colId xmlns:a16="http://schemas.microsoft.com/office/drawing/2014/main" val="670655932"/>
                    </a:ext>
                  </a:extLst>
                </a:gridCol>
                <a:gridCol w="1742702">
                  <a:extLst>
                    <a:ext uri="{9D8B030D-6E8A-4147-A177-3AD203B41FA5}">
                      <a16:colId xmlns:a16="http://schemas.microsoft.com/office/drawing/2014/main" val="683719573"/>
                    </a:ext>
                  </a:extLst>
                </a:gridCol>
              </a:tblGrid>
              <a:tr h="841303">
                <a:tc>
                  <a:txBody>
                    <a:bodyPr/>
                    <a:lstStyle/>
                    <a:p>
                      <a:pPr marL="0" marR="0" indent="0" algn="ctr" fontAlgn="base" latinLnBrk="0">
                        <a:lnSpc>
                          <a:spcPct val="160000"/>
                        </a:lnSpc>
                        <a:spcBef>
                          <a:spcPts val="0"/>
                        </a:spcBef>
                        <a:spcAft>
                          <a:spcPts val="0"/>
                        </a:spcAft>
                      </a:pPr>
                      <a:r>
                        <a:rPr lang="ko-KR" altLang="en-US" sz="2000" kern="0" spc="0" dirty="0">
                          <a:solidFill>
                            <a:srgbClr val="000000"/>
                          </a:solidFill>
                          <a:effectLst/>
                          <a:latin typeface="+mj-ea"/>
                          <a:ea typeface="+mj-ea"/>
                        </a:rPr>
                        <a:t>항목</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8D8D8"/>
                    </a:solidFill>
                  </a:tcPr>
                </a:tc>
                <a:tc>
                  <a:txBody>
                    <a:bodyPr/>
                    <a:lstStyle/>
                    <a:p>
                      <a:pPr marL="0" marR="0" indent="0" algn="ctr" fontAlgn="base" latinLnBrk="0">
                        <a:lnSpc>
                          <a:spcPct val="160000"/>
                        </a:lnSpc>
                        <a:spcBef>
                          <a:spcPts val="0"/>
                        </a:spcBef>
                        <a:spcAft>
                          <a:spcPts val="0"/>
                        </a:spcAft>
                      </a:pPr>
                      <a:r>
                        <a:rPr lang="ko-KR" altLang="en-US" sz="2000" kern="0" spc="0">
                          <a:solidFill>
                            <a:srgbClr val="000000"/>
                          </a:solidFill>
                          <a:effectLst/>
                          <a:latin typeface="+mj-ea"/>
                          <a:ea typeface="+mj-ea"/>
                        </a:rPr>
                        <a:t>금액</a:t>
                      </a:r>
                      <a:r>
                        <a:rPr lang="en-US" altLang="ko-KR" sz="2000" kern="0" spc="0">
                          <a:solidFill>
                            <a:srgbClr val="000000"/>
                          </a:solidFill>
                          <a:effectLst/>
                          <a:latin typeface="+mj-ea"/>
                          <a:ea typeface="+mj-ea"/>
                        </a:rPr>
                        <a:t>(</a:t>
                      </a:r>
                      <a:r>
                        <a:rPr lang="ko-KR" altLang="en-US" sz="2000" kern="0" spc="0">
                          <a:solidFill>
                            <a:srgbClr val="000000"/>
                          </a:solidFill>
                          <a:effectLst/>
                          <a:latin typeface="+mj-ea"/>
                          <a:ea typeface="+mj-ea"/>
                        </a:rPr>
                        <a:t>백만원</a:t>
                      </a:r>
                      <a:r>
                        <a:rPr lang="en-US" altLang="ko-KR" sz="2000" kern="0" spc="0">
                          <a:solidFill>
                            <a:srgbClr val="000000"/>
                          </a:solidFill>
                          <a:effectLst/>
                          <a:latin typeface="+mj-ea"/>
                          <a:ea typeface="+mj-ea"/>
                        </a:rPr>
                        <a:t>)</a:t>
                      </a:r>
                      <a:endParaRPr lang="ko-KR" altLang="en-US" sz="2000" kern="0" spc="0">
                        <a:solidFill>
                          <a:srgbClr val="000000"/>
                        </a:solidFill>
                        <a:effectLst/>
                        <a:latin typeface="+mj-ea"/>
                        <a:ea typeface="+mj-ea"/>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8D8D8"/>
                    </a:solidFill>
                  </a:tcPr>
                </a:tc>
                <a:tc>
                  <a:txBody>
                    <a:bodyPr/>
                    <a:lstStyle/>
                    <a:p>
                      <a:pPr marL="0" marR="0" indent="0" algn="ctr" fontAlgn="base" latinLnBrk="0">
                        <a:lnSpc>
                          <a:spcPct val="160000"/>
                        </a:lnSpc>
                        <a:spcBef>
                          <a:spcPts val="0"/>
                        </a:spcBef>
                        <a:spcAft>
                          <a:spcPts val="0"/>
                        </a:spcAft>
                      </a:pPr>
                      <a:r>
                        <a:rPr lang="ko-KR" altLang="en-US" sz="2000" kern="0" spc="0">
                          <a:solidFill>
                            <a:srgbClr val="000000"/>
                          </a:solidFill>
                          <a:effectLst/>
                          <a:latin typeface="+mj-ea"/>
                          <a:ea typeface="+mj-ea"/>
                        </a:rPr>
                        <a:t>상대적 비중</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4282497174"/>
                  </a:ext>
                </a:extLst>
              </a:tr>
              <a:tr h="1676301">
                <a:tc>
                  <a:txBody>
                    <a:bodyPr/>
                    <a:lstStyle/>
                    <a:p>
                      <a:pPr marL="0" marR="0" indent="0" algn="just" fontAlgn="base" latinLnBrk="1">
                        <a:lnSpc>
                          <a:spcPct val="160000"/>
                        </a:lnSpc>
                        <a:spcBef>
                          <a:spcPts val="0"/>
                        </a:spcBef>
                        <a:spcAft>
                          <a:spcPts val="0"/>
                        </a:spcAft>
                      </a:pPr>
                      <a:r>
                        <a:rPr lang="ko-KR" altLang="en-US" sz="2000" kern="0" spc="0" dirty="0">
                          <a:solidFill>
                            <a:srgbClr val="000000"/>
                          </a:solidFill>
                          <a:effectLst/>
                          <a:latin typeface="+mj-ea"/>
                          <a:ea typeface="+mj-ea"/>
                        </a:rPr>
                        <a:t>삼성전자 지분 시가평가액</a:t>
                      </a:r>
                      <a:r>
                        <a:rPr lang="en-US" altLang="ko-KR" sz="2000" kern="0" spc="0" dirty="0">
                          <a:solidFill>
                            <a:srgbClr val="000000"/>
                          </a:solidFill>
                          <a:effectLst/>
                          <a:latin typeface="+mj-ea"/>
                          <a:ea typeface="+mj-ea"/>
                        </a:rPr>
                        <a:t>(A)</a:t>
                      </a:r>
                      <a:endParaRPr lang="ko-KR" altLang="en-US" sz="2000" kern="0" spc="0" dirty="0">
                        <a:solidFill>
                          <a:srgbClr val="000000"/>
                        </a:solidFill>
                        <a:effectLst/>
                        <a:latin typeface="+mj-ea"/>
                        <a:ea typeface="+mj-ea"/>
                      </a:endParaRPr>
                    </a:p>
                    <a:p>
                      <a:pPr marL="0" marR="0" indent="0" algn="just" fontAlgn="base" latinLnBrk="1">
                        <a:lnSpc>
                          <a:spcPct val="160000"/>
                        </a:lnSpc>
                        <a:spcBef>
                          <a:spcPts val="0"/>
                        </a:spcBef>
                        <a:spcAft>
                          <a:spcPts val="0"/>
                        </a:spcAft>
                      </a:pPr>
                      <a:r>
                        <a:rPr lang="en-US" altLang="ko-KR" sz="2000" kern="0" spc="0" dirty="0">
                          <a:solidFill>
                            <a:srgbClr val="000000"/>
                          </a:solidFill>
                          <a:effectLst/>
                          <a:latin typeface="+mj-ea"/>
                          <a:ea typeface="+mj-ea"/>
                        </a:rPr>
                        <a:t>(=11,123,876</a:t>
                      </a:r>
                      <a:r>
                        <a:rPr lang="ko-KR" altLang="en-US" sz="2000" kern="0" spc="0" dirty="0">
                          <a:solidFill>
                            <a:srgbClr val="000000"/>
                          </a:solidFill>
                          <a:effectLst/>
                          <a:latin typeface="+mj-ea"/>
                          <a:ea typeface="+mj-ea"/>
                        </a:rPr>
                        <a:t>주*</a:t>
                      </a:r>
                      <a:r>
                        <a:rPr lang="en-US" altLang="ko-KR" sz="2000" kern="0" spc="0" dirty="0">
                          <a:solidFill>
                            <a:srgbClr val="000000"/>
                          </a:solidFill>
                          <a:effectLst/>
                          <a:latin typeface="+mj-ea"/>
                          <a:ea typeface="+mj-ea"/>
                        </a:rPr>
                        <a:t>1.343</a:t>
                      </a:r>
                      <a:r>
                        <a:rPr lang="ko-KR" altLang="en-US" sz="2000" kern="0" spc="0" dirty="0">
                          <a:solidFill>
                            <a:srgbClr val="000000"/>
                          </a:solidFill>
                          <a:effectLst/>
                          <a:latin typeface="+mj-ea"/>
                          <a:ea typeface="+mj-ea"/>
                        </a:rPr>
                        <a:t>백만원</a:t>
                      </a:r>
                      <a:r>
                        <a:rPr lang="en-US" altLang="ko-KR" sz="2000" kern="0" spc="0" dirty="0">
                          <a:solidFill>
                            <a:srgbClr val="000000"/>
                          </a:solidFill>
                          <a:effectLst/>
                          <a:latin typeface="+mj-ea"/>
                          <a:ea typeface="+mj-ea"/>
                        </a:rPr>
                        <a:t>/</a:t>
                      </a:r>
                      <a:r>
                        <a:rPr lang="ko-KR" altLang="en-US" sz="2000" kern="0" spc="0" dirty="0">
                          <a:solidFill>
                            <a:srgbClr val="000000"/>
                          </a:solidFill>
                          <a:effectLst/>
                          <a:latin typeface="+mj-ea"/>
                          <a:ea typeface="+mj-ea"/>
                        </a:rPr>
                        <a:t>주</a:t>
                      </a:r>
                      <a:r>
                        <a:rPr lang="en-US" altLang="ko-KR" sz="2000" kern="0" spc="0" dirty="0">
                          <a:solidFill>
                            <a:srgbClr val="000000"/>
                          </a:solidFill>
                          <a:effectLst/>
                          <a:latin typeface="+mj-ea"/>
                          <a:ea typeface="+mj-ea"/>
                        </a:rPr>
                        <a:t>)</a:t>
                      </a:r>
                      <a:endParaRPr lang="ko-KR" altLang="en-US" sz="2000" kern="0" spc="0" dirty="0">
                        <a:solidFill>
                          <a:srgbClr val="000000"/>
                        </a:solidFill>
                        <a:effectLst/>
                        <a:latin typeface="+mj-ea"/>
                        <a:ea typeface="+mj-ea"/>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r" fontAlgn="base" latinLnBrk="0">
                        <a:lnSpc>
                          <a:spcPct val="160000"/>
                        </a:lnSpc>
                        <a:spcBef>
                          <a:spcPts val="0"/>
                        </a:spcBef>
                        <a:spcAft>
                          <a:spcPts val="0"/>
                        </a:spcAft>
                      </a:pPr>
                      <a:r>
                        <a:rPr lang="en-US" sz="2000" kern="0" spc="0">
                          <a:solidFill>
                            <a:srgbClr val="000000"/>
                          </a:solidFill>
                          <a:effectLst/>
                          <a:latin typeface="+mj-ea"/>
                          <a:ea typeface="+mj-ea"/>
                        </a:rPr>
                        <a:t>14,939,365</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60000"/>
                        </a:lnSpc>
                        <a:spcBef>
                          <a:spcPts val="0"/>
                        </a:spcBef>
                        <a:spcAft>
                          <a:spcPts val="0"/>
                        </a:spcAft>
                      </a:pPr>
                      <a:endParaRPr lang="ko-KR" altLang="en-US" sz="2000" kern="0" spc="0">
                        <a:solidFill>
                          <a:srgbClr val="000000"/>
                        </a:solidFill>
                        <a:effectLst/>
                        <a:latin typeface="+mj-ea"/>
                        <a:ea typeface="+mj-ea"/>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119705"/>
                  </a:ext>
                </a:extLst>
              </a:tr>
              <a:tr h="841303">
                <a:tc>
                  <a:txBody>
                    <a:bodyPr/>
                    <a:lstStyle/>
                    <a:p>
                      <a:pPr marL="0" marR="0" indent="0" algn="just" fontAlgn="base" latinLnBrk="1">
                        <a:lnSpc>
                          <a:spcPct val="160000"/>
                        </a:lnSpc>
                        <a:spcBef>
                          <a:spcPts val="0"/>
                        </a:spcBef>
                        <a:spcAft>
                          <a:spcPts val="0"/>
                        </a:spcAft>
                      </a:pPr>
                      <a:r>
                        <a:rPr lang="ko-KR" altLang="en-US" sz="2000" kern="0" spc="0" dirty="0">
                          <a:solidFill>
                            <a:srgbClr val="000000"/>
                          </a:solidFill>
                          <a:effectLst/>
                          <a:latin typeface="+mj-ea"/>
                          <a:ea typeface="+mj-ea"/>
                        </a:rPr>
                        <a:t>매도가능 </a:t>
                      </a:r>
                      <a:r>
                        <a:rPr lang="ko-KR" altLang="en-US" sz="2000" kern="0" spc="0" dirty="0" err="1">
                          <a:solidFill>
                            <a:srgbClr val="000000"/>
                          </a:solidFill>
                          <a:effectLst/>
                          <a:latin typeface="+mj-ea"/>
                          <a:ea typeface="+mj-ea"/>
                        </a:rPr>
                        <a:t>지분증권중</a:t>
                      </a:r>
                      <a:r>
                        <a:rPr lang="ko-KR" altLang="en-US" sz="2000" kern="0" spc="0" dirty="0">
                          <a:solidFill>
                            <a:srgbClr val="000000"/>
                          </a:solidFill>
                          <a:effectLst/>
                          <a:latin typeface="+mj-ea"/>
                          <a:ea typeface="+mj-ea"/>
                        </a:rPr>
                        <a:t> 상장주식 </a:t>
                      </a:r>
                      <a:r>
                        <a:rPr lang="ko-KR" altLang="en-US" sz="2000" kern="0" spc="0" dirty="0" err="1">
                          <a:solidFill>
                            <a:srgbClr val="000000"/>
                          </a:solidFill>
                          <a:effectLst/>
                          <a:latin typeface="+mj-ea"/>
                          <a:ea typeface="+mj-ea"/>
                        </a:rPr>
                        <a:t>평가액</a:t>
                      </a:r>
                      <a:r>
                        <a:rPr lang="ko-KR" altLang="en-US" sz="2000" kern="0" spc="0" dirty="0">
                          <a:solidFill>
                            <a:srgbClr val="000000"/>
                          </a:solidFill>
                          <a:effectLst/>
                          <a:latin typeface="+mj-ea"/>
                          <a:ea typeface="+mj-ea"/>
                        </a:rPr>
                        <a:t> </a:t>
                      </a:r>
                      <a:r>
                        <a:rPr lang="en-US" altLang="ko-KR" sz="2000" kern="0" spc="0" dirty="0">
                          <a:solidFill>
                            <a:srgbClr val="000000"/>
                          </a:solidFill>
                          <a:effectLst/>
                          <a:latin typeface="+mj-ea"/>
                          <a:ea typeface="+mj-ea"/>
                        </a:rPr>
                        <a:t>(B)</a:t>
                      </a:r>
                      <a:endParaRPr lang="ko-KR" altLang="en-US" sz="2000" kern="0" spc="0" dirty="0">
                        <a:solidFill>
                          <a:srgbClr val="000000"/>
                        </a:solidFill>
                        <a:effectLst/>
                        <a:latin typeface="+mj-ea"/>
                        <a:ea typeface="+mj-ea"/>
                      </a:endParaRP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r" fontAlgn="base" latinLnBrk="0">
                        <a:lnSpc>
                          <a:spcPct val="160000"/>
                        </a:lnSpc>
                        <a:spcBef>
                          <a:spcPts val="0"/>
                        </a:spcBef>
                        <a:spcAft>
                          <a:spcPts val="0"/>
                        </a:spcAft>
                      </a:pPr>
                      <a:r>
                        <a:rPr lang="en-US" sz="2000" kern="0" spc="0" dirty="0">
                          <a:solidFill>
                            <a:srgbClr val="000000"/>
                          </a:solidFill>
                          <a:effectLst/>
                          <a:latin typeface="+mj-ea"/>
                          <a:ea typeface="+mj-ea"/>
                        </a:rPr>
                        <a:t>17,503,501</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60000"/>
                        </a:lnSpc>
                        <a:spcBef>
                          <a:spcPts val="0"/>
                        </a:spcBef>
                        <a:spcAft>
                          <a:spcPts val="0"/>
                        </a:spcAft>
                      </a:pPr>
                      <a:r>
                        <a:rPr lang="en-US" sz="2000" kern="0" spc="0" dirty="0">
                          <a:solidFill>
                            <a:srgbClr val="000000"/>
                          </a:solidFill>
                          <a:effectLst/>
                          <a:latin typeface="+mj-ea"/>
                          <a:ea typeface="+mj-ea"/>
                        </a:rPr>
                        <a:t>A/B = </a:t>
                      </a:r>
                      <a:r>
                        <a:rPr lang="en-US" sz="2000" b="1" kern="0" spc="0" dirty="0">
                          <a:solidFill>
                            <a:srgbClr val="FF0000"/>
                          </a:solidFill>
                          <a:effectLst/>
                          <a:latin typeface="+mj-ea"/>
                          <a:ea typeface="+mj-ea"/>
                        </a:rPr>
                        <a:t>85.4%</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024680"/>
                  </a:ext>
                </a:extLst>
              </a:tr>
              <a:tr h="841303">
                <a:tc>
                  <a:txBody>
                    <a:bodyPr/>
                    <a:lstStyle/>
                    <a:p>
                      <a:pPr marL="0" marR="0" indent="0" algn="just" fontAlgn="base" latinLnBrk="1">
                        <a:lnSpc>
                          <a:spcPct val="160000"/>
                        </a:lnSpc>
                        <a:spcBef>
                          <a:spcPts val="0"/>
                        </a:spcBef>
                        <a:spcAft>
                          <a:spcPts val="0"/>
                        </a:spcAft>
                      </a:pPr>
                      <a:r>
                        <a:rPr lang="ko-KR" altLang="en-US" sz="2000" kern="0" spc="0">
                          <a:solidFill>
                            <a:srgbClr val="000000"/>
                          </a:solidFill>
                          <a:effectLst/>
                          <a:latin typeface="+mj-ea"/>
                          <a:ea typeface="+mj-ea"/>
                        </a:rPr>
                        <a:t>총자산액</a:t>
                      </a:r>
                      <a:r>
                        <a:rPr lang="en-US" altLang="ko-KR" sz="2000" kern="0" spc="0">
                          <a:solidFill>
                            <a:srgbClr val="000000"/>
                          </a:solidFill>
                          <a:effectLst/>
                          <a:latin typeface="+mj-ea"/>
                          <a:ea typeface="+mj-ea"/>
                        </a:rPr>
                        <a:t>(</a:t>
                      </a:r>
                      <a:r>
                        <a:rPr lang="en-US" sz="2000" kern="0" spc="0">
                          <a:solidFill>
                            <a:srgbClr val="000000"/>
                          </a:solidFill>
                          <a:effectLst/>
                          <a:latin typeface="+mj-ea"/>
                          <a:ea typeface="+mj-ea"/>
                        </a:rPr>
                        <a:t>C)</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r" fontAlgn="base" latinLnBrk="0">
                        <a:lnSpc>
                          <a:spcPct val="160000"/>
                        </a:lnSpc>
                        <a:spcBef>
                          <a:spcPts val="0"/>
                        </a:spcBef>
                        <a:spcAft>
                          <a:spcPts val="0"/>
                        </a:spcAft>
                      </a:pPr>
                      <a:r>
                        <a:rPr lang="en-US" sz="2000" kern="0" spc="0" dirty="0">
                          <a:solidFill>
                            <a:srgbClr val="000000"/>
                          </a:solidFill>
                          <a:effectLst/>
                          <a:latin typeface="+mj-ea"/>
                          <a:ea typeface="+mj-ea"/>
                        </a:rPr>
                        <a:t>194,075,808</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c>
                  <a:txBody>
                    <a:bodyPr/>
                    <a:lstStyle/>
                    <a:p>
                      <a:pPr marL="0" marR="0" indent="0" algn="just" fontAlgn="base" latinLnBrk="1">
                        <a:lnSpc>
                          <a:spcPct val="160000"/>
                        </a:lnSpc>
                        <a:spcBef>
                          <a:spcPts val="0"/>
                        </a:spcBef>
                        <a:spcAft>
                          <a:spcPts val="0"/>
                        </a:spcAft>
                      </a:pPr>
                      <a:r>
                        <a:rPr lang="en-US" sz="2000" kern="0" spc="0" dirty="0">
                          <a:solidFill>
                            <a:srgbClr val="000000"/>
                          </a:solidFill>
                          <a:effectLst/>
                          <a:latin typeface="+mj-ea"/>
                          <a:ea typeface="+mj-ea"/>
                        </a:rPr>
                        <a:t>A/C = </a:t>
                      </a:r>
                      <a:r>
                        <a:rPr lang="en-US" sz="2000" b="1" kern="0" spc="0" dirty="0">
                          <a:solidFill>
                            <a:srgbClr val="FF0000"/>
                          </a:solidFill>
                          <a:effectLst/>
                          <a:latin typeface="+mj-ea"/>
                          <a:ea typeface="+mj-ea"/>
                        </a:rPr>
                        <a:t>7.7%</a:t>
                      </a:r>
                    </a:p>
                  </a:txBody>
                  <a:tcPr marL="64770" marR="64770" marT="17907" marB="17907"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04123"/>
                  </a:ext>
                </a:extLst>
              </a:tr>
            </a:tbl>
          </a:graphicData>
        </a:graphic>
      </p:graphicFrame>
      <p:sp>
        <p:nvSpPr>
          <p:cNvPr id="4" name="슬라이드 번호 개체 틀 3">
            <a:extLst>
              <a:ext uri="{FF2B5EF4-FFF2-40B4-BE49-F238E27FC236}">
                <a16:creationId xmlns:a16="http://schemas.microsoft.com/office/drawing/2014/main" id="{C7946E26-16F6-4219-8E51-CC3B9DB25874}"/>
              </a:ext>
            </a:extLst>
          </p:cNvPr>
          <p:cNvSpPr>
            <a:spLocks noGrp="1"/>
          </p:cNvSpPr>
          <p:nvPr>
            <p:ph type="sldNum" sz="quarter" idx="12"/>
          </p:nvPr>
        </p:nvSpPr>
        <p:spPr/>
        <p:txBody>
          <a:bodyPr/>
          <a:lstStyle/>
          <a:p>
            <a:fld id="{5C72B50F-87D9-4457-813B-8D3C2A11596F}" type="slidenum">
              <a:rPr lang="ko-KR" altLang="en-US" smtClean="0"/>
              <a:t>24</a:t>
            </a:fld>
            <a:endParaRPr lang="ko-KR" altLang="en-US"/>
          </a:p>
        </p:txBody>
      </p:sp>
      <p:sp>
        <p:nvSpPr>
          <p:cNvPr id="6" name="Rectangle 1">
            <a:extLst>
              <a:ext uri="{FF2B5EF4-FFF2-40B4-BE49-F238E27FC236}">
                <a16:creationId xmlns:a16="http://schemas.microsoft.com/office/drawing/2014/main" id="{5E4208B1-7ED3-4DBA-B764-BF0764F6283D}"/>
              </a:ext>
            </a:extLst>
          </p:cNvPr>
          <p:cNvSpPr>
            <a:spLocks noChangeArrowheads="1"/>
          </p:cNvSpPr>
          <p:nvPr/>
        </p:nvSpPr>
        <p:spPr bwMode="auto">
          <a:xfrm>
            <a:off x="-2195763" y="-495045"/>
            <a:ext cx="13269300" cy="1565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263530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A499ADA-0B5F-4647-A2B4-E186CD1ED304}"/>
              </a:ext>
            </a:extLst>
          </p:cNvPr>
          <p:cNvSpPr>
            <a:spLocks noGrp="1"/>
          </p:cNvSpPr>
          <p:nvPr>
            <p:ph type="title"/>
          </p:nvPr>
        </p:nvSpPr>
        <p:spPr/>
        <p:txBody>
          <a:bodyPr/>
          <a:lstStyle/>
          <a:p>
            <a:r>
              <a:rPr lang="ko-KR" altLang="en-US" dirty="0"/>
              <a:t>합병 이후 지배구조의 변화</a:t>
            </a:r>
          </a:p>
        </p:txBody>
      </p:sp>
      <p:sp>
        <p:nvSpPr>
          <p:cNvPr id="3" name="내용 개체 틀 2">
            <a:extLst>
              <a:ext uri="{FF2B5EF4-FFF2-40B4-BE49-F238E27FC236}">
                <a16:creationId xmlns:a16="http://schemas.microsoft.com/office/drawing/2014/main" id="{DDBD0BAD-D5C2-424F-8CC6-0CDB1DEC5C7E}"/>
              </a:ext>
            </a:extLst>
          </p:cNvPr>
          <p:cNvSpPr>
            <a:spLocks noGrp="1"/>
          </p:cNvSpPr>
          <p:nvPr>
            <p:ph idx="1"/>
          </p:nvPr>
        </p:nvSpPr>
        <p:spPr/>
        <p:txBody>
          <a:bodyPr>
            <a:normAutofit lnSpcReduction="10000"/>
          </a:bodyPr>
          <a:lstStyle/>
          <a:p>
            <a:pPr marL="0" marR="0" indent="0" algn="just" fontAlgn="base" latinLnBrk="1">
              <a:lnSpc>
                <a:spcPct val="100000"/>
              </a:lnSpc>
              <a:spcBef>
                <a:spcPts val="0"/>
              </a:spcBef>
              <a:spcAft>
                <a:spcPts val="0"/>
              </a:spcAft>
            </a:pPr>
            <a:r>
              <a:rPr lang="ko-KR" altLang="en-US" kern="0" spc="0" dirty="0">
                <a:solidFill>
                  <a:srgbClr val="000000"/>
                </a:solidFill>
                <a:effectLst/>
                <a:latin typeface="+mj-ea"/>
                <a:ea typeface="+mj-ea"/>
              </a:rPr>
              <a:t>삼성에버랜드의 후신인 제일모직과 구 삼성물산을 통합함으로써 이재용 삼성전자 부회장은 자신이 직접 지배하고 있는 통합 삼성물산을 통해 삼성전자를 직접 및 간접적으로 지배할 수 있게 됨</a:t>
            </a:r>
          </a:p>
          <a:p>
            <a:pPr marL="0" marR="0" indent="0" algn="just" fontAlgn="base" latinLnBrk="1">
              <a:lnSpc>
                <a:spcPct val="100000"/>
              </a:lnSpc>
              <a:spcBef>
                <a:spcPts val="0"/>
              </a:spcBef>
              <a:spcAft>
                <a:spcPts val="0"/>
              </a:spcAft>
            </a:pPr>
            <a:r>
              <a:rPr lang="ko-KR" altLang="en-US" kern="0" dirty="0">
                <a:solidFill>
                  <a:srgbClr val="000000"/>
                </a:solidFill>
                <a:latin typeface="+mj-ea"/>
                <a:ea typeface="+mj-ea"/>
              </a:rPr>
              <a:t> </a:t>
            </a:r>
            <a:r>
              <a:rPr lang="ko-KR" altLang="en-US" kern="0" spc="0" dirty="0">
                <a:solidFill>
                  <a:srgbClr val="000000"/>
                </a:solidFill>
                <a:effectLst/>
                <a:latin typeface="+mj-ea"/>
                <a:ea typeface="+mj-ea"/>
              </a:rPr>
              <a:t>이재용 부회장은 통합 삼성물산을 지배</a:t>
            </a:r>
            <a:r>
              <a:rPr lang="en-US" altLang="ko-KR" kern="0" spc="0" dirty="0">
                <a:solidFill>
                  <a:srgbClr val="000000"/>
                </a:solidFill>
                <a:effectLst/>
                <a:latin typeface="+mj-ea"/>
                <a:ea typeface="+mj-ea"/>
              </a:rPr>
              <a:t>(</a:t>
            </a:r>
            <a:r>
              <a:rPr lang="ko-KR" altLang="en-US" kern="0" spc="0" dirty="0">
                <a:solidFill>
                  <a:srgbClr val="000000"/>
                </a:solidFill>
                <a:effectLst/>
                <a:latin typeface="+mj-ea"/>
                <a:ea typeface="+mj-ea"/>
              </a:rPr>
              <a:t>지분율 </a:t>
            </a:r>
            <a:r>
              <a:rPr lang="en-US" altLang="ko-KR" kern="0" spc="0" dirty="0">
                <a:solidFill>
                  <a:srgbClr val="000000"/>
                </a:solidFill>
                <a:effectLst/>
                <a:latin typeface="+mj-ea"/>
                <a:ea typeface="+mj-ea"/>
              </a:rPr>
              <a:t>17.33%, </a:t>
            </a:r>
            <a:r>
              <a:rPr lang="ko-KR" altLang="en-US" kern="0" spc="0" dirty="0">
                <a:solidFill>
                  <a:srgbClr val="000000"/>
                </a:solidFill>
                <a:effectLst/>
                <a:latin typeface="+mj-ea"/>
                <a:ea typeface="+mj-ea"/>
              </a:rPr>
              <a:t>이건희 </a:t>
            </a:r>
            <a:r>
              <a:rPr lang="en-US" altLang="ko-KR" kern="0" spc="0" dirty="0">
                <a:solidFill>
                  <a:srgbClr val="000000"/>
                </a:solidFill>
                <a:effectLst/>
                <a:latin typeface="+mj-ea"/>
                <a:ea typeface="+mj-ea"/>
              </a:rPr>
              <a:t>2.88%)</a:t>
            </a:r>
            <a:endParaRPr lang="ko-KR" altLang="en-US" kern="0" spc="0" dirty="0">
              <a:solidFill>
                <a:srgbClr val="000000"/>
              </a:solidFill>
              <a:effectLst/>
              <a:latin typeface="+mj-ea"/>
              <a:ea typeface="+mj-ea"/>
            </a:endParaRPr>
          </a:p>
          <a:p>
            <a:pPr marL="0" marR="0" indent="0" algn="just" fontAlgn="base" latinLnBrk="1">
              <a:lnSpc>
                <a:spcPct val="100000"/>
              </a:lnSpc>
              <a:spcBef>
                <a:spcPts val="0"/>
              </a:spcBef>
              <a:spcAft>
                <a:spcPts val="0"/>
              </a:spcAft>
            </a:pPr>
            <a:r>
              <a:rPr lang="ko-KR" altLang="en-US" kern="0" spc="0" dirty="0">
                <a:solidFill>
                  <a:srgbClr val="000000"/>
                </a:solidFill>
                <a:effectLst/>
                <a:latin typeface="+mj-ea"/>
                <a:ea typeface="+mj-ea"/>
              </a:rPr>
              <a:t> 통합 삼성물산은 삼성전자 지배</a:t>
            </a:r>
            <a:r>
              <a:rPr lang="en-US" altLang="ko-KR" kern="0" spc="0" dirty="0">
                <a:solidFill>
                  <a:srgbClr val="000000"/>
                </a:solidFill>
                <a:effectLst/>
                <a:latin typeface="+mj-ea"/>
                <a:ea typeface="+mj-ea"/>
              </a:rPr>
              <a:t>(</a:t>
            </a:r>
            <a:r>
              <a:rPr lang="ko-KR" altLang="en-US" kern="0" spc="0" dirty="0">
                <a:solidFill>
                  <a:srgbClr val="000000"/>
                </a:solidFill>
                <a:effectLst/>
                <a:latin typeface="+mj-ea"/>
                <a:ea typeface="+mj-ea"/>
              </a:rPr>
              <a:t>지분율 </a:t>
            </a:r>
            <a:r>
              <a:rPr lang="en-US" altLang="ko-KR" kern="0" spc="0" dirty="0">
                <a:solidFill>
                  <a:srgbClr val="000000"/>
                </a:solidFill>
                <a:effectLst/>
                <a:latin typeface="+mj-ea"/>
                <a:ea typeface="+mj-ea"/>
              </a:rPr>
              <a:t>5.0%)</a:t>
            </a:r>
            <a:endParaRPr lang="ko-KR" altLang="en-US" kern="0" spc="0" dirty="0">
              <a:solidFill>
                <a:srgbClr val="000000"/>
              </a:solidFill>
              <a:effectLst/>
              <a:latin typeface="+mj-ea"/>
              <a:ea typeface="+mj-ea"/>
            </a:endParaRPr>
          </a:p>
          <a:p>
            <a:pPr marL="0" marR="0" indent="0" algn="just" fontAlgn="base" latinLnBrk="1">
              <a:lnSpc>
                <a:spcPct val="100000"/>
              </a:lnSpc>
              <a:spcBef>
                <a:spcPts val="0"/>
              </a:spcBef>
              <a:spcAft>
                <a:spcPts val="0"/>
              </a:spcAft>
            </a:pPr>
            <a:r>
              <a:rPr lang="ko-KR" altLang="en-US" kern="0" spc="0" dirty="0">
                <a:solidFill>
                  <a:srgbClr val="000000"/>
                </a:solidFill>
                <a:effectLst/>
                <a:latin typeface="+mj-ea"/>
                <a:ea typeface="+mj-ea"/>
              </a:rPr>
              <a:t> 통합 삼성물산은 삼성생명 지배</a:t>
            </a:r>
            <a:r>
              <a:rPr lang="en-US" altLang="ko-KR" kern="0" spc="0" dirty="0">
                <a:solidFill>
                  <a:srgbClr val="000000"/>
                </a:solidFill>
                <a:effectLst/>
                <a:latin typeface="+mj-ea"/>
                <a:ea typeface="+mj-ea"/>
              </a:rPr>
              <a:t>(</a:t>
            </a:r>
            <a:r>
              <a:rPr lang="ko-KR" altLang="en-US" kern="0" spc="0" dirty="0">
                <a:solidFill>
                  <a:srgbClr val="000000"/>
                </a:solidFill>
                <a:effectLst/>
                <a:latin typeface="+mj-ea"/>
                <a:ea typeface="+mj-ea"/>
              </a:rPr>
              <a:t>지분율 </a:t>
            </a:r>
            <a:r>
              <a:rPr lang="en-US" altLang="ko-KR" kern="0" spc="0" dirty="0">
                <a:solidFill>
                  <a:srgbClr val="000000"/>
                </a:solidFill>
                <a:effectLst/>
                <a:latin typeface="+mj-ea"/>
                <a:ea typeface="+mj-ea"/>
              </a:rPr>
              <a:t>19.3%)</a:t>
            </a:r>
            <a:r>
              <a:rPr lang="ko-KR" altLang="en-US" kern="0" spc="0" dirty="0">
                <a:solidFill>
                  <a:srgbClr val="000000"/>
                </a:solidFill>
                <a:effectLst/>
                <a:latin typeface="+mj-ea"/>
                <a:ea typeface="+mj-ea"/>
              </a:rPr>
              <a:t>를 통해 간접적으로 삼성전자 지배</a:t>
            </a:r>
            <a:r>
              <a:rPr lang="en-US" altLang="ko-KR" kern="0" spc="0" dirty="0">
                <a:solidFill>
                  <a:srgbClr val="000000"/>
                </a:solidFill>
                <a:effectLst/>
                <a:latin typeface="+mj-ea"/>
                <a:ea typeface="+mj-ea"/>
              </a:rPr>
              <a:t>(8.8%)</a:t>
            </a:r>
            <a:endParaRPr lang="ko-KR" altLang="en-US" kern="0" spc="0" dirty="0">
              <a:solidFill>
                <a:srgbClr val="000000"/>
              </a:solidFill>
              <a:effectLst/>
              <a:latin typeface="+mj-ea"/>
              <a:ea typeface="+mj-ea"/>
            </a:endParaRPr>
          </a:p>
          <a:p>
            <a:endParaRPr lang="ko-KR" altLang="en-US" dirty="0"/>
          </a:p>
        </p:txBody>
      </p:sp>
      <p:sp>
        <p:nvSpPr>
          <p:cNvPr id="4" name="슬라이드 번호 개체 틀 3">
            <a:extLst>
              <a:ext uri="{FF2B5EF4-FFF2-40B4-BE49-F238E27FC236}">
                <a16:creationId xmlns:a16="http://schemas.microsoft.com/office/drawing/2014/main" id="{DE8C8370-C733-48BE-B54C-D0B372004D91}"/>
              </a:ext>
            </a:extLst>
          </p:cNvPr>
          <p:cNvSpPr>
            <a:spLocks noGrp="1"/>
          </p:cNvSpPr>
          <p:nvPr>
            <p:ph type="sldNum" sz="quarter" idx="12"/>
          </p:nvPr>
        </p:nvSpPr>
        <p:spPr/>
        <p:txBody>
          <a:bodyPr/>
          <a:lstStyle/>
          <a:p>
            <a:fld id="{5C72B50F-87D9-4457-813B-8D3C2A11596F}" type="slidenum">
              <a:rPr lang="ko-KR" altLang="en-US" smtClean="0"/>
              <a:t>25</a:t>
            </a:fld>
            <a:endParaRPr lang="ko-KR" altLang="en-US"/>
          </a:p>
        </p:txBody>
      </p:sp>
    </p:spTree>
    <p:extLst>
      <p:ext uri="{BB962C8B-B14F-4D97-AF65-F5344CB8AC3E}">
        <p14:creationId xmlns:p14="http://schemas.microsoft.com/office/powerpoint/2010/main" val="2887400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B31D198-94A7-4CFE-BD47-F395091F43C2}"/>
              </a:ext>
            </a:extLst>
          </p:cNvPr>
          <p:cNvSpPr>
            <a:spLocks noGrp="1"/>
          </p:cNvSpPr>
          <p:nvPr>
            <p:ph type="title"/>
          </p:nvPr>
        </p:nvSpPr>
        <p:spPr/>
        <p:txBody>
          <a:bodyPr/>
          <a:lstStyle/>
          <a:p>
            <a:r>
              <a:rPr lang="ko-KR" altLang="en-US" dirty="0"/>
              <a:t>승계와 관련한 향후 전망</a:t>
            </a:r>
          </a:p>
        </p:txBody>
      </p:sp>
      <p:sp>
        <p:nvSpPr>
          <p:cNvPr id="3" name="내용 개체 틀 2">
            <a:extLst>
              <a:ext uri="{FF2B5EF4-FFF2-40B4-BE49-F238E27FC236}">
                <a16:creationId xmlns:a16="http://schemas.microsoft.com/office/drawing/2014/main" id="{AD269AB2-922B-4B3C-91F0-0516F2C38198}"/>
              </a:ext>
            </a:extLst>
          </p:cNvPr>
          <p:cNvSpPr>
            <a:spLocks noGrp="1"/>
          </p:cNvSpPr>
          <p:nvPr>
            <p:ph idx="1"/>
          </p:nvPr>
        </p:nvSpPr>
        <p:spPr/>
        <p:txBody>
          <a:bodyPr>
            <a:normAutofit fontScale="77500" lnSpcReduction="20000"/>
          </a:bodyPr>
          <a:lstStyle/>
          <a:p>
            <a:pPr marL="0" marR="0" indent="0" algn="just" fontAlgn="base" latinLnBrk="1">
              <a:lnSpc>
                <a:spcPct val="160000"/>
              </a:lnSpc>
              <a:spcBef>
                <a:spcPts val="0"/>
              </a:spcBef>
              <a:spcAft>
                <a:spcPts val="0"/>
              </a:spcAft>
            </a:pPr>
            <a:r>
              <a:rPr lang="ko-KR" altLang="en-US" sz="1800" kern="0" dirty="0">
                <a:solidFill>
                  <a:srgbClr val="000000"/>
                </a:solidFill>
                <a:latin typeface="함초롬바탕" panose="02030604000101010101" pitchFamily="18" charset="-127"/>
                <a:ea typeface="함초롬바탕" panose="02030604000101010101" pitchFamily="18" charset="-127"/>
              </a:rPr>
              <a:t> </a:t>
            </a:r>
            <a:r>
              <a:rPr lang="ko-KR" altLang="en-US" kern="0" spc="0" dirty="0">
                <a:solidFill>
                  <a:srgbClr val="000000"/>
                </a:solidFill>
                <a:effectLst/>
                <a:latin typeface="+mj-ea"/>
                <a:ea typeface="+mj-ea"/>
              </a:rPr>
              <a:t>이건희 회장의 타계는 상속이라는 또 다른 과제를 이 부회장에게 부여</a:t>
            </a:r>
          </a:p>
          <a:p>
            <a:pPr marL="0" marR="0" indent="0" algn="just" fontAlgn="base" latinLnBrk="1">
              <a:lnSpc>
                <a:spcPct val="160000"/>
              </a:lnSpc>
              <a:spcBef>
                <a:spcPts val="0"/>
              </a:spcBef>
              <a:spcAft>
                <a:spcPts val="0"/>
              </a:spcAft>
            </a:pPr>
            <a:r>
              <a:rPr lang="ko-KR" altLang="en-US" kern="0" spc="0" dirty="0">
                <a:solidFill>
                  <a:srgbClr val="000000"/>
                </a:solidFill>
                <a:effectLst/>
                <a:latin typeface="+mj-ea"/>
                <a:ea typeface="+mj-ea"/>
              </a:rPr>
              <a:t> 이건희 회장은 삼성전자</a:t>
            </a:r>
            <a:r>
              <a:rPr lang="en-US" altLang="ko-KR" kern="0" spc="0" dirty="0">
                <a:solidFill>
                  <a:srgbClr val="000000"/>
                </a:solidFill>
                <a:effectLst/>
                <a:latin typeface="+mj-ea"/>
                <a:ea typeface="+mj-ea"/>
              </a:rPr>
              <a:t>(4.18%), </a:t>
            </a:r>
            <a:r>
              <a:rPr lang="ko-KR" altLang="en-US" kern="0" spc="0" dirty="0">
                <a:solidFill>
                  <a:srgbClr val="000000"/>
                </a:solidFill>
                <a:effectLst/>
                <a:latin typeface="+mj-ea"/>
                <a:ea typeface="+mj-ea"/>
              </a:rPr>
              <a:t>삼성물산</a:t>
            </a:r>
            <a:r>
              <a:rPr lang="en-US" altLang="ko-KR" kern="0" spc="0" dirty="0">
                <a:solidFill>
                  <a:srgbClr val="000000"/>
                </a:solidFill>
                <a:effectLst/>
                <a:latin typeface="+mj-ea"/>
                <a:ea typeface="+mj-ea"/>
              </a:rPr>
              <a:t>(2.88%), </a:t>
            </a:r>
            <a:r>
              <a:rPr lang="ko-KR" altLang="en-US" kern="0" spc="0" dirty="0">
                <a:solidFill>
                  <a:srgbClr val="000000"/>
                </a:solidFill>
                <a:effectLst/>
                <a:latin typeface="+mj-ea"/>
                <a:ea typeface="+mj-ea"/>
              </a:rPr>
              <a:t>삼성생명</a:t>
            </a:r>
            <a:r>
              <a:rPr lang="en-US" altLang="ko-KR" kern="0" spc="0" dirty="0">
                <a:solidFill>
                  <a:srgbClr val="000000"/>
                </a:solidFill>
                <a:effectLst/>
                <a:latin typeface="+mj-ea"/>
                <a:ea typeface="+mj-ea"/>
              </a:rPr>
              <a:t>(20.76%)</a:t>
            </a:r>
            <a:r>
              <a:rPr lang="ko-KR" altLang="en-US" kern="0" spc="0" dirty="0">
                <a:solidFill>
                  <a:srgbClr val="000000"/>
                </a:solidFill>
                <a:effectLst/>
                <a:latin typeface="+mj-ea"/>
                <a:ea typeface="+mj-ea"/>
              </a:rPr>
              <a:t>를 보유 중이었음</a:t>
            </a:r>
          </a:p>
          <a:p>
            <a:pPr marL="0" marR="0" indent="0" algn="just" fontAlgn="base" latinLnBrk="1">
              <a:lnSpc>
                <a:spcPct val="160000"/>
              </a:lnSpc>
              <a:spcBef>
                <a:spcPts val="0"/>
              </a:spcBef>
              <a:spcAft>
                <a:spcPts val="0"/>
              </a:spcAft>
            </a:pPr>
            <a:r>
              <a:rPr lang="ko-KR" altLang="en-US" kern="0" spc="0" dirty="0">
                <a:solidFill>
                  <a:srgbClr val="000000"/>
                </a:solidFill>
                <a:effectLst/>
                <a:latin typeface="+mj-ea"/>
                <a:ea typeface="+mj-ea"/>
              </a:rPr>
              <a:t> 유족에게 상속될 이들 핵심 계열사 지분은 이 부회장에게는 기회이자 비용임</a:t>
            </a:r>
          </a:p>
          <a:p>
            <a:pPr marL="0" marR="0" indent="0" algn="just" fontAlgn="base" latinLnBrk="1">
              <a:lnSpc>
                <a:spcPct val="160000"/>
              </a:lnSpc>
              <a:spcBef>
                <a:spcPts val="0"/>
              </a:spcBef>
              <a:spcAft>
                <a:spcPts val="0"/>
              </a:spcAft>
            </a:pPr>
            <a:r>
              <a:rPr lang="en-US" altLang="ko-KR" kern="0" spc="0" dirty="0">
                <a:solidFill>
                  <a:srgbClr val="000000"/>
                </a:solidFill>
                <a:effectLst/>
                <a:latin typeface="+mj-ea"/>
                <a:ea typeface="+mj-ea"/>
              </a:rPr>
              <a:t> </a:t>
            </a:r>
            <a:r>
              <a:rPr lang="ko-KR" altLang="en-US" kern="0" spc="0" dirty="0">
                <a:solidFill>
                  <a:srgbClr val="000000"/>
                </a:solidFill>
                <a:effectLst/>
                <a:latin typeface="+mj-ea"/>
                <a:ea typeface="+mj-ea"/>
              </a:rPr>
              <a:t>삼성전자에 대한 직접 및 간접 지배력을 확대할 수 있다는 점은 기회</a:t>
            </a:r>
          </a:p>
          <a:p>
            <a:pPr marL="0" marR="0" indent="0" algn="just" fontAlgn="base" latinLnBrk="1">
              <a:lnSpc>
                <a:spcPct val="160000"/>
              </a:lnSpc>
              <a:spcBef>
                <a:spcPts val="0"/>
              </a:spcBef>
              <a:spcAft>
                <a:spcPts val="0"/>
              </a:spcAft>
            </a:pPr>
            <a:r>
              <a:rPr lang="en-US" altLang="ko-KR" kern="0" spc="0" dirty="0">
                <a:solidFill>
                  <a:srgbClr val="000000"/>
                </a:solidFill>
                <a:effectLst/>
                <a:latin typeface="+mj-ea"/>
                <a:ea typeface="+mj-ea"/>
              </a:rPr>
              <a:t> 10</a:t>
            </a:r>
            <a:r>
              <a:rPr lang="ko-KR" altLang="en-US" kern="0" spc="0" dirty="0">
                <a:solidFill>
                  <a:srgbClr val="000000"/>
                </a:solidFill>
                <a:effectLst/>
                <a:latin typeface="+mj-ea"/>
                <a:ea typeface="+mj-ea"/>
              </a:rPr>
              <a:t>조원을 상회할 상속세를 납부해야 한다는 점은 비용</a:t>
            </a:r>
          </a:p>
          <a:p>
            <a:endParaRPr lang="ko-KR" altLang="en-US" dirty="0"/>
          </a:p>
        </p:txBody>
      </p:sp>
      <p:sp>
        <p:nvSpPr>
          <p:cNvPr id="4" name="슬라이드 번호 개체 틀 3">
            <a:extLst>
              <a:ext uri="{FF2B5EF4-FFF2-40B4-BE49-F238E27FC236}">
                <a16:creationId xmlns:a16="http://schemas.microsoft.com/office/drawing/2014/main" id="{C5A8710C-6539-4E9C-BD5F-D5F5BCE49087}"/>
              </a:ext>
            </a:extLst>
          </p:cNvPr>
          <p:cNvSpPr>
            <a:spLocks noGrp="1"/>
          </p:cNvSpPr>
          <p:nvPr>
            <p:ph type="sldNum" sz="quarter" idx="12"/>
          </p:nvPr>
        </p:nvSpPr>
        <p:spPr/>
        <p:txBody>
          <a:bodyPr/>
          <a:lstStyle/>
          <a:p>
            <a:fld id="{5C72B50F-87D9-4457-813B-8D3C2A11596F}" type="slidenum">
              <a:rPr lang="ko-KR" altLang="en-US" smtClean="0"/>
              <a:t>26</a:t>
            </a:fld>
            <a:endParaRPr lang="ko-KR" altLang="en-US"/>
          </a:p>
        </p:txBody>
      </p:sp>
    </p:spTree>
    <p:extLst>
      <p:ext uri="{BB962C8B-B14F-4D97-AF65-F5344CB8AC3E}">
        <p14:creationId xmlns:p14="http://schemas.microsoft.com/office/powerpoint/2010/main" val="3821714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D078740-22AC-4A30-A8B1-8CB1193A65D9}"/>
              </a:ext>
            </a:extLst>
          </p:cNvPr>
          <p:cNvSpPr>
            <a:spLocks noGrp="1"/>
          </p:cNvSpPr>
          <p:nvPr>
            <p:ph type="title"/>
          </p:nvPr>
        </p:nvSpPr>
        <p:spPr/>
        <p:txBody>
          <a:bodyPr/>
          <a:lstStyle/>
          <a:p>
            <a:r>
              <a:rPr lang="ko-KR" altLang="en-US" dirty="0"/>
              <a:t>승계와 관련한 향후 전망</a:t>
            </a:r>
            <a:r>
              <a:rPr lang="en-US" altLang="ko-KR" dirty="0"/>
              <a:t>(2)</a:t>
            </a:r>
            <a:endParaRPr lang="ko-KR" altLang="en-US" dirty="0"/>
          </a:p>
        </p:txBody>
      </p:sp>
      <p:sp>
        <p:nvSpPr>
          <p:cNvPr id="3" name="내용 개체 틀 2">
            <a:extLst>
              <a:ext uri="{FF2B5EF4-FFF2-40B4-BE49-F238E27FC236}">
                <a16:creationId xmlns:a16="http://schemas.microsoft.com/office/drawing/2014/main" id="{CEF11CC1-254C-430C-94E6-102299121FDE}"/>
              </a:ext>
            </a:extLst>
          </p:cNvPr>
          <p:cNvSpPr>
            <a:spLocks noGrp="1"/>
          </p:cNvSpPr>
          <p:nvPr>
            <p:ph idx="1"/>
          </p:nvPr>
        </p:nvSpPr>
        <p:spPr/>
        <p:txBody>
          <a:bodyPr>
            <a:normAutofit fontScale="92500" lnSpcReduction="10000"/>
          </a:bodyPr>
          <a:lstStyle/>
          <a:p>
            <a:pPr marL="0" marR="0" indent="0" algn="just" fontAlgn="base" latinLnBrk="1">
              <a:lnSpc>
                <a:spcPct val="160000"/>
              </a:lnSpc>
              <a:spcBef>
                <a:spcPts val="0"/>
              </a:spcBef>
              <a:spcAft>
                <a:spcPts val="0"/>
              </a:spcAft>
            </a:pPr>
            <a:r>
              <a:rPr lang="ko-KR" altLang="en-US" sz="2400" kern="0" spc="0" dirty="0">
                <a:solidFill>
                  <a:srgbClr val="000000"/>
                </a:solidFill>
                <a:effectLst/>
                <a:latin typeface="+mj-ea"/>
                <a:ea typeface="+mj-ea"/>
              </a:rPr>
              <a:t> 향후 삼성그룹의 출자 구조는 이런 기회를 최대한 활용하고 상속세 비용을 최소화하는 방향으로 결정될 전망</a:t>
            </a:r>
          </a:p>
          <a:p>
            <a:pPr marL="0" marR="0" indent="0" algn="just" fontAlgn="base" latinLnBrk="1">
              <a:lnSpc>
                <a:spcPct val="160000"/>
              </a:lnSpc>
              <a:spcBef>
                <a:spcPts val="0"/>
              </a:spcBef>
              <a:spcAft>
                <a:spcPts val="0"/>
              </a:spcAft>
            </a:pPr>
            <a:r>
              <a:rPr lang="ko-KR" altLang="en-US" sz="2400" kern="0" spc="0" dirty="0">
                <a:solidFill>
                  <a:srgbClr val="000000"/>
                </a:solidFill>
                <a:effectLst/>
                <a:latin typeface="+mj-ea"/>
                <a:ea typeface="+mj-ea"/>
              </a:rPr>
              <a:t> 그러나 </a:t>
            </a:r>
            <a:r>
              <a:rPr lang="ko-KR" altLang="en-US" sz="2400" b="1" u="sng" kern="0" spc="0" dirty="0">
                <a:solidFill>
                  <a:srgbClr val="FF0000"/>
                </a:solidFill>
                <a:effectLst/>
                <a:latin typeface="+mj-ea"/>
                <a:ea typeface="+mj-ea"/>
              </a:rPr>
              <a:t>몇 가지 불확실한 요소</a:t>
            </a:r>
            <a:r>
              <a:rPr lang="ko-KR" altLang="en-US" sz="2400" kern="0" spc="0" dirty="0">
                <a:solidFill>
                  <a:srgbClr val="000000"/>
                </a:solidFill>
                <a:effectLst/>
                <a:latin typeface="+mj-ea"/>
                <a:ea typeface="+mj-ea"/>
              </a:rPr>
              <a:t>가 자리하고 있음</a:t>
            </a:r>
          </a:p>
          <a:p>
            <a:pPr marL="0" marR="0" indent="0" algn="just" fontAlgn="base" latinLnBrk="1">
              <a:lnSpc>
                <a:spcPct val="160000"/>
              </a:lnSpc>
              <a:spcBef>
                <a:spcPts val="0"/>
              </a:spcBef>
              <a:spcAft>
                <a:spcPts val="0"/>
              </a:spcAft>
            </a:pPr>
            <a:r>
              <a:rPr lang="en-US" altLang="ko-KR" sz="2400" kern="0" spc="0" dirty="0">
                <a:solidFill>
                  <a:srgbClr val="000000"/>
                </a:solidFill>
                <a:effectLst/>
                <a:latin typeface="+mj-ea"/>
                <a:ea typeface="+mj-ea"/>
              </a:rPr>
              <a:t> </a:t>
            </a:r>
            <a:r>
              <a:rPr lang="ko-KR" altLang="en-US" sz="2400" b="1" u="sng" kern="0" spc="0" dirty="0">
                <a:solidFill>
                  <a:srgbClr val="FF0000"/>
                </a:solidFill>
                <a:effectLst/>
                <a:latin typeface="+mj-ea"/>
                <a:ea typeface="+mj-ea"/>
              </a:rPr>
              <a:t>보험업법 개정</a:t>
            </a:r>
            <a:r>
              <a:rPr lang="ko-KR" altLang="en-US" sz="2400" kern="0" spc="0" dirty="0">
                <a:solidFill>
                  <a:srgbClr val="000000"/>
                </a:solidFill>
                <a:effectLst/>
                <a:latin typeface="+mj-ea"/>
                <a:ea typeface="+mj-ea"/>
              </a:rPr>
              <a:t>에 따른 삼성전자 주식 매각 가능성</a:t>
            </a:r>
          </a:p>
          <a:p>
            <a:pPr marL="0" marR="0" indent="0" algn="just" fontAlgn="base" latinLnBrk="1">
              <a:lnSpc>
                <a:spcPct val="160000"/>
              </a:lnSpc>
              <a:spcBef>
                <a:spcPts val="0"/>
              </a:spcBef>
              <a:spcAft>
                <a:spcPts val="0"/>
              </a:spcAft>
            </a:pPr>
            <a:r>
              <a:rPr lang="en-US" altLang="ko-KR" sz="2400" kern="0" spc="0" dirty="0">
                <a:solidFill>
                  <a:srgbClr val="000000"/>
                </a:solidFill>
                <a:effectLst/>
                <a:latin typeface="+mj-ea"/>
                <a:ea typeface="+mj-ea"/>
              </a:rPr>
              <a:t> </a:t>
            </a:r>
            <a:r>
              <a:rPr lang="ko-KR" altLang="en-US" sz="2400" kern="0" spc="0" dirty="0">
                <a:solidFill>
                  <a:srgbClr val="000000"/>
                </a:solidFill>
                <a:effectLst/>
                <a:latin typeface="+mj-ea"/>
                <a:ea typeface="+mj-ea"/>
              </a:rPr>
              <a:t>이 부회장의 사법처리에 따라 금융회사 지배구조법에 따르는 </a:t>
            </a:r>
            <a:r>
              <a:rPr lang="ko-KR" altLang="en-US" sz="2400" b="1" u="sng" kern="0" spc="0" dirty="0">
                <a:solidFill>
                  <a:srgbClr val="FF0000"/>
                </a:solidFill>
                <a:effectLst/>
                <a:latin typeface="+mj-ea"/>
                <a:ea typeface="+mj-ea"/>
              </a:rPr>
              <a:t>대주주 적격성 상실 위험</a:t>
            </a:r>
          </a:p>
          <a:p>
            <a:pPr marL="0" marR="0" indent="0" algn="just" fontAlgn="base" latinLnBrk="1">
              <a:lnSpc>
                <a:spcPct val="160000"/>
              </a:lnSpc>
              <a:spcBef>
                <a:spcPts val="0"/>
              </a:spcBef>
              <a:spcAft>
                <a:spcPts val="0"/>
              </a:spcAft>
            </a:pPr>
            <a:r>
              <a:rPr lang="en-US" altLang="ko-KR" sz="2400" kern="0" spc="0" dirty="0">
                <a:solidFill>
                  <a:srgbClr val="000000"/>
                </a:solidFill>
                <a:effectLst/>
                <a:latin typeface="+mj-ea"/>
                <a:ea typeface="+mj-ea"/>
              </a:rPr>
              <a:t> </a:t>
            </a:r>
            <a:r>
              <a:rPr lang="ko-KR" altLang="en-US" sz="2400" kern="0" spc="0" dirty="0">
                <a:solidFill>
                  <a:srgbClr val="000000"/>
                </a:solidFill>
                <a:effectLst/>
                <a:latin typeface="+mj-ea"/>
                <a:ea typeface="+mj-ea"/>
              </a:rPr>
              <a:t>상속세 등 재원 마련을 위해 </a:t>
            </a:r>
            <a:r>
              <a:rPr lang="ko-KR" altLang="en-US" sz="2400" b="1" u="sng" kern="0" spc="0" dirty="0" err="1">
                <a:solidFill>
                  <a:srgbClr val="FF0000"/>
                </a:solidFill>
                <a:effectLst/>
                <a:latin typeface="+mj-ea"/>
                <a:ea typeface="+mj-ea"/>
              </a:rPr>
              <a:t>삼성바이오로직스</a:t>
            </a:r>
            <a:r>
              <a:rPr lang="ko-KR" altLang="en-US" sz="2400" b="1" u="sng" kern="0" spc="0" dirty="0">
                <a:solidFill>
                  <a:srgbClr val="FF0000"/>
                </a:solidFill>
                <a:effectLst/>
                <a:latin typeface="+mj-ea"/>
                <a:ea typeface="+mj-ea"/>
              </a:rPr>
              <a:t> 및 삼성생명 지분의 매각 가능성</a:t>
            </a:r>
          </a:p>
          <a:p>
            <a:endParaRPr lang="ko-KR" altLang="en-US" dirty="0"/>
          </a:p>
        </p:txBody>
      </p:sp>
      <p:sp>
        <p:nvSpPr>
          <p:cNvPr id="4" name="슬라이드 번호 개체 틀 3">
            <a:extLst>
              <a:ext uri="{FF2B5EF4-FFF2-40B4-BE49-F238E27FC236}">
                <a16:creationId xmlns:a16="http://schemas.microsoft.com/office/drawing/2014/main" id="{44EBD42A-4244-4D84-A2BF-86090957DA3B}"/>
              </a:ext>
            </a:extLst>
          </p:cNvPr>
          <p:cNvSpPr>
            <a:spLocks noGrp="1"/>
          </p:cNvSpPr>
          <p:nvPr>
            <p:ph type="sldNum" sz="quarter" idx="12"/>
          </p:nvPr>
        </p:nvSpPr>
        <p:spPr/>
        <p:txBody>
          <a:bodyPr/>
          <a:lstStyle/>
          <a:p>
            <a:fld id="{5C72B50F-87D9-4457-813B-8D3C2A11596F}" type="slidenum">
              <a:rPr lang="ko-KR" altLang="en-US" smtClean="0"/>
              <a:t>27</a:t>
            </a:fld>
            <a:endParaRPr lang="ko-KR" altLang="en-US"/>
          </a:p>
        </p:txBody>
      </p:sp>
    </p:spTree>
    <p:extLst>
      <p:ext uri="{BB962C8B-B14F-4D97-AF65-F5344CB8AC3E}">
        <p14:creationId xmlns:p14="http://schemas.microsoft.com/office/powerpoint/2010/main" val="9527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666A08-7359-4B27-BC26-147E8CCCBEC3}"/>
              </a:ext>
            </a:extLst>
          </p:cNvPr>
          <p:cNvSpPr>
            <a:spLocks noGrp="1"/>
          </p:cNvSpPr>
          <p:nvPr>
            <p:ph type="title"/>
          </p:nvPr>
        </p:nvSpPr>
        <p:spPr/>
        <p:txBody>
          <a:bodyPr/>
          <a:lstStyle/>
          <a:p>
            <a:endParaRPr lang="ko-KR" altLang="en-US"/>
          </a:p>
        </p:txBody>
      </p:sp>
      <p:sp>
        <p:nvSpPr>
          <p:cNvPr id="3" name="내용 개체 틀 2">
            <a:extLst>
              <a:ext uri="{FF2B5EF4-FFF2-40B4-BE49-F238E27FC236}">
                <a16:creationId xmlns:a16="http://schemas.microsoft.com/office/drawing/2014/main" id="{098064D1-64F6-45D1-A699-2DA7D4EB2E1F}"/>
              </a:ext>
            </a:extLst>
          </p:cNvPr>
          <p:cNvSpPr>
            <a:spLocks noGrp="1"/>
          </p:cNvSpPr>
          <p:nvPr>
            <p:ph idx="1"/>
          </p:nvPr>
        </p:nvSpPr>
        <p:spPr/>
        <p:txBody>
          <a:bodyPr/>
          <a:lstStyle/>
          <a:p>
            <a:endParaRPr lang="en-US" altLang="ko-KR" dirty="0"/>
          </a:p>
          <a:p>
            <a:endParaRPr lang="en-US" altLang="ko-KR" dirty="0"/>
          </a:p>
          <a:p>
            <a:pPr marL="0" indent="0" algn="ctr">
              <a:buNone/>
            </a:pPr>
            <a:r>
              <a:rPr lang="ko-KR" altLang="en-US" sz="4400" dirty="0"/>
              <a:t>이재용 공소장의 주요 내용</a:t>
            </a:r>
          </a:p>
        </p:txBody>
      </p:sp>
      <p:sp>
        <p:nvSpPr>
          <p:cNvPr id="4" name="슬라이드 번호 개체 틀 3">
            <a:extLst>
              <a:ext uri="{FF2B5EF4-FFF2-40B4-BE49-F238E27FC236}">
                <a16:creationId xmlns:a16="http://schemas.microsoft.com/office/drawing/2014/main" id="{3BDC4BDF-63BE-418E-A8BB-BFD2ABA501D2}"/>
              </a:ext>
            </a:extLst>
          </p:cNvPr>
          <p:cNvSpPr>
            <a:spLocks noGrp="1"/>
          </p:cNvSpPr>
          <p:nvPr>
            <p:ph type="sldNum" sz="quarter" idx="12"/>
          </p:nvPr>
        </p:nvSpPr>
        <p:spPr/>
        <p:txBody>
          <a:bodyPr/>
          <a:lstStyle/>
          <a:p>
            <a:fld id="{5C72B50F-87D9-4457-813B-8D3C2A11596F}" type="slidenum">
              <a:rPr lang="ko-KR" altLang="en-US" smtClean="0"/>
              <a:t>3</a:t>
            </a:fld>
            <a:endParaRPr lang="ko-KR" altLang="en-US"/>
          </a:p>
        </p:txBody>
      </p:sp>
    </p:spTree>
    <p:extLst>
      <p:ext uri="{BB962C8B-B14F-4D97-AF65-F5344CB8AC3E}">
        <p14:creationId xmlns:p14="http://schemas.microsoft.com/office/powerpoint/2010/main" val="2704218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8A188BA-D5EE-466A-B806-64969D4648AB}"/>
              </a:ext>
            </a:extLst>
          </p:cNvPr>
          <p:cNvSpPr>
            <a:spLocks noGrp="1"/>
          </p:cNvSpPr>
          <p:nvPr>
            <p:ph type="title"/>
          </p:nvPr>
        </p:nvSpPr>
        <p:spPr>
          <a:xfrm>
            <a:off x="628650" y="365127"/>
            <a:ext cx="7886700" cy="840676"/>
          </a:xfrm>
        </p:spPr>
        <p:txBody>
          <a:bodyPr>
            <a:normAutofit fontScale="90000"/>
          </a:bodyPr>
          <a:lstStyle/>
          <a:p>
            <a:r>
              <a:rPr lang="ko-KR" altLang="en-US"/>
              <a:t>이재용 공소장의 주요 혐의 요약</a:t>
            </a:r>
          </a:p>
        </p:txBody>
      </p:sp>
      <p:sp>
        <p:nvSpPr>
          <p:cNvPr id="3" name="내용 개체 틀 2">
            <a:extLst>
              <a:ext uri="{FF2B5EF4-FFF2-40B4-BE49-F238E27FC236}">
                <a16:creationId xmlns:a16="http://schemas.microsoft.com/office/drawing/2014/main" id="{EEBADE0A-4E2F-4283-96AF-301500FCA2AF}"/>
              </a:ext>
            </a:extLst>
          </p:cNvPr>
          <p:cNvSpPr>
            <a:spLocks noGrp="1"/>
          </p:cNvSpPr>
          <p:nvPr>
            <p:ph idx="1"/>
          </p:nvPr>
        </p:nvSpPr>
        <p:spPr/>
        <p:txBody>
          <a:bodyPr/>
          <a:lstStyle/>
          <a:p>
            <a:r>
              <a:rPr lang="ko-KR" altLang="en-US" dirty="0"/>
              <a:t>자본시장법상 사기적 부정거래 혐의</a:t>
            </a:r>
            <a:endParaRPr lang="en-US" altLang="ko-KR" dirty="0"/>
          </a:p>
          <a:p>
            <a:pPr lvl="1"/>
            <a:endParaRPr lang="en-US" altLang="ko-KR" dirty="0"/>
          </a:p>
          <a:p>
            <a:r>
              <a:rPr lang="ko-KR" altLang="en-US" dirty="0"/>
              <a:t>자본시장법 및 </a:t>
            </a:r>
            <a:r>
              <a:rPr lang="ko-KR" altLang="en-US" dirty="0" err="1"/>
              <a:t>외감법상</a:t>
            </a:r>
            <a:r>
              <a:rPr lang="ko-KR" altLang="en-US" dirty="0"/>
              <a:t> 분식회계 혐의</a:t>
            </a:r>
            <a:endParaRPr lang="en-US" altLang="ko-KR" dirty="0"/>
          </a:p>
          <a:p>
            <a:endParaRPr lang="en-US" altLang="ko-KR" dirty="0"/>
          </a:p>
          <a:p>
            <a:r>
              <a:rPr lang="ko-KR" altLang="en-US" dirty="0"/>
              <a:t>형법상 업무상 배임 혐의</a:t>
            </a:r>
          </a:p>
        </p:txBody>
      </p:sp>
      <p:sp>
        <p:nvSpPr>
          <p:cNvPr id="4" name="슬라이드 번호 개체 틀 3">
            <a:extLst>
              <a:ext uri="{FF2B5EF4-FFF2-40B4-BE49-F238E27FC236}">
                <a16:creationId xmlns:a16="http://schemas.microsoft.com/office/drawing/2014/main" id="{113D9477-54C1-41F2-AE48-B7C6BDCFCE23}"/>
              </a:ext>
            </a:extLst>
          </p:cNvPr>
          <p:cNvSpPr>
            <a:spLocks noGrp="1"/>
          </p:cNvSpPr>
          <p:nvPr>
            <p:ph type="sldNum" sz="quarter" idx="12"/>
          </p:nvPr>
        </p:nvSpPr>
        <p:spPr/>
        <p:txBody>
          <a:bodyPr/>
          <a:lstStyle/>
          <a:p>
            <a:fld id="{5C72B50F-87D9-4457-813B-8D3C2A11596F}" type="slidenum">
              <a:rPr lang="ko-KR" altLang="en-US" smtClean="0"/>
              <a:t>4</a:t>
            </a:fld>
            <a:endParaRPr lang="ko-KR" altLang="en-US"/>
          </a:p>
        </p:txBody>
      </p:sp>
    </p:spTree>
    <p:extLst>
      <p:ext uri="{BB962C8B-B14F-4D97-AF65-F5344CB8AC3E}">
        <p14:creationId xmlns:p14="http://schemas.microsoft.com/office/powerpoint/2010/main" val="399241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666A08-7359-4B27-BC26-147E8CCCBEC3}"/>
              </a:ext>
            </a:extLst>
          </p:cNvPr>
          <p:cNvSpPr>
            <a:spLocks noGrp="1"/>
          </p:cNvSpPr>
          <p:nvPr>
            <p:ph type="title"/>
          </p:nvPr>
        </p:nvSpPr>
        <p:spPr/>
        <p:txBody>
          <a:bodyPr/>
          <a:lstStyle/>
          <a:p>
            <a:endParaRPr lang="ko-KR" altLang="en-US"/>
          </a:p>
        </p:txBody>
      </p:sp>
      <p:sp>
        <p:nvSpPr>
          <p:cNvPr id="3" name="내용 개체 틀 2">
            <a:extLst>
              <a:ext uri="{FF2B5EF4-FFF2-40B4-BE49-F238E27FC236}">
                <a16:creationId xmlns:a16="http://schemas.microsoft.com/office/drawing/2014/main" id="{098064D1-64F6-45D1-A699-2DA7D4EB2E1F}"/>
              </a:ext>
            </a:extLst>
          </p:cNvPr>
          <p:cNvSpPr>
            <a:spLocks noGrp="1"/>
          </p:cNvSpPr>
          <p:nvPr>
            <p:ph idx="1"/>
          </p:nvPr>
        </p:nvSpPr>
        <p:spPr/>
        <p:txBody>
          <a:bodyPr/>
          <a:lstStyle/>
          <a:p>
            <a:endParaRPr lang="en-US" altLang="ko-KR" dirty="0"/>
          </a:p>
          <a:p>
            <a:endParaRPr lang="en-US" altLang="ko-KR" dirty="0"/>
          </a:p>
          <a:p>
            <a:pPr marL="0" indent="0" algn="ctr">
              <a:buNone/>
            </a:pPr>
            <a:r>
              <a:rPr lang="ko-KR" altLang="en-US" sz="4000" dirty="0"/>
              <a:t>영미법에서 주식회사 이사의 의무</a:t>
            </a:r>
          </a:p>
        </p:txBody>
      </p:sp>
      <p:sp>
        <p:nvSpPr>
          <p:cNvPr id="4" name="슬라이드 번호 개체 틀 3">
            <a:extLst>
              <a:ext uri="{FF2B5EF4-FFF2-40B4-BE49-F238E27FC236}">
                <a16:creationId xmlns:a16="http://schemas.microsoft.com/office/drawing/2014/main" id="{3BDC4BDF-63BE-418E-A8BB-BFD2ABA501D2}"/>
              </a:ext>
            </a:extLst>
          </p:cNvPr>
          <p:cNvSpPr>
            <a:spLocks noGrp="1"/>
          </p:cNvSpPr>
          <p:nvPr>
            <p:ph type="sldNum" sz="quarter" idx="12"/>
          </p:nvPr>
        </p:nvSpPr>
        <p:spPr/>
        <p:txBody>
          <a:bodyPr/>
          <a:lstStyle/>
          <a:p>
            <a:fld id="{5C72B50F-87D9-4457-813B-8D3C2A11596F}" type="slidenum">
              <a:rPr lang="ko-KR" altLang="en-US" smtClean="0"/>
              <a:t>5</a:t>
            </a:fld>
            <a:endParaRPr lang="ko-KR" altLang="en-US"/>
          </a:p>
        </p:txBody>
      </p:sp>
    </p:spTree>
    <p:extLst>
      <p:ext uri="{BB962C8B-B14F-4D97-AF65-F5344CB8AC3E}">
        <p14:creationId xmlns:p14="http://schemas.microsoft.com/office/powerpoint/2010/main" val="387228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8BF312-34BC-4227-B905-49A949552A88}"/>
              </a:ext>
            </a:extLst>
          </p:cNvPr>
          <p:cNvSpPr>
            <a:spLocks noGrp="1"/>
          </p:cNvSpPr>
          <p:nvPr>
            <p:ph type="title"/>
          </p:nvPr>
        </p:nvSpPr>
        <p:spPr/>
        <p:txBody>
          <a:bodyPr/>
          <a:lstStyle/>
          <a:p>
            <a:r>
              <a:rPr lang="ko-KR" altLang="en-US" dirty="0"/>
              <a:t>주식회사란 무엇인가</a:t>
            </a:r>
          </a:p>
        </p:txBody>
      </p:sp>
      <p:sp>
        <p:nvSpPr>
          <p:cNvPr id="3" name="내용 개체 틀 2">
            <a:extLst>
              <a:ext uri="{FF2B5EF4-FFF2-40B4-BE49-F238E27FC236}">
                <a16:creationId xmlns:a16="http://schemas.microsoft.com/office/drawing/2014/main" id="{A64B66C2-541D-4B5C-AF0D-EED600D34527}"/>
              </a:ext>
            </a:extLst>
          </p:cNvPr>
          <p:cNvSpPr>
            <a:spLocks noGrp="1"/>
          </p:cNvSpPr>
          <p:nvPr>
            <p:ph idx="1"/>
          </p:nvPr>
        </p:nvSpPr>
        <p:spPr/>
        <p:txBody>
          <a:bodyPr/>
          <a:lstStyle/>
          <a:p>
            <a:r>
              <a:rPr lang="ko-KR" altLang="en-US" dirty="0"/>
              <a:t>사람들이 재물을 한 곳에 모아 두고</a:t>
            </a:r>
            <a:r>
              <a:rPr lang="en-US" altLang="ko-KR" dirty="0"/>
              <a:t>, </a:t>
            </a:r>
            <a:r>
              <a:rPr lang="ko-KR" altLang="en-US" dirty="0"/>
              <a:t>왕이나 설립근거 법률에서 인가</a:t>
            </a:r>
            <a:r>
              <a:rPr lang="en-US" altLang="ko-KR" dirty="0"/>
              <a:t>(charter)</a:t>
            </a:r>
            <a:r>
              <a:rPr lang="ko-KR" altLang="en-US" dirty="0"/>
              <a:t>받은 업무를 수행하는 장치</a:t>
            </a:r>
            <a:endParaRPr lang="en-US" altLang="ko-KR" dirty="0"/>
          </a:p>
          <a:p>
            <a:pPr lvl="1"/>
            <a:r>
              <a:rPr lang="ko-KR" altLang="en-US" dirty="0"/>
              <a:t>초기 주식회사는 </a:t>
            </a:r>
            <a:r>
              <a:rPr lang="en-US" altLang="ko-KR" dirty="0"/>
              <a:t>“</a:t>
            </a:r>
            <a:r>
              <a:rPr lang="ko-KR" altLang="en-US" dirty="0"/>
              <a:t>사고</a:t>
            </a:r>
            <a:r>
              <a:rPr lang="en-US" altLang="ko-KR" dirty="0"/>
              <a:t>”</a:t>
            </a:r>
            <a:r>
              <a:rPr lang="ko-KR" altLang="en-US" dirty="0"/>
              <a:t>가 많이 났기 때문에 그 설립을 엄격하게 제한하고 설립인가</a:t>
            </a:r>
            <a:r>
              <a:rPr lang="en-US" altLang="ko-KR" dirty="0"/>
              <a:t>(charter)</a:t>
            </a:r>
            <a:r>
              <a:rPr lang="ko-KR" altLang="en-US" dirty="0"/>
              <a:t>를 받은 경우에 한해 </a:t>
            </a:r>
            <a:r>
              <a:rPr lang="ko-KR" altLang="en-US" dirty="0" err="1"/>
              <a:t>설립가능했음</a:t>
            </a:r>
            <a:endParaRPr lang="en-US" altLang="ko-KR" dirty="0"/>
          </a:p>
          <a:p>
            <a:r>
              <a:rPr lang="ko-KR" altLang="en-US" dirty="0"/>
              <a:t>사람들이 재물을 한 곳에 모아 둔다는 특성에서 신탁</a:t>
            </a:r>
            <a:r>
              <a:rPr lang="en-US" altLang="ko-KR" dirty="0"/>
              <a:t>(trust)</a:t>
            </a:r>
            <a:r>
              <a:rPr lang="ko-KR" altLang="en-US" dirty="0"/>
              <a:t>와의 유사성 발생</a:t>
            </a:r>
            <a:endParaRPr lang="en-US" altLang="ko-KR" dirty="0"/>
          </a:p>
          <a:p>
            <a:r>
              <a:rPr lang="ko-KR" altLang="en-US" dirty="0"/>
              <a:t>이에 따라 주식회사에 대한 초기 사적 규율은 그 이전에 존재하던 신탁의 법리를 그대로 차용</a:t>
            </a:r>
          </a:p>
        </p:txBody>
      </p:sp>
      <p:sp>
        <p:nvSpPr>
          <p:cNvPr id="4" name="슬라이드 번호 개체 틀 3">
            <a:extLst>
              <a:ext uri="{FF2B5EF4-FFF2-40B4-BE49-F238E27FC236}">
                <a16:creationId xmlns:a16="http://schemas.microsoft.com/office/drawing/2014/main" id="{4A260A10-17C2-4809-A0CE-E182D8C7D50C}"/>
              </a:ext>
            </a:extLst>
          </p:cNvPr>
          <p:cNvSpPr>
            <a:spLocks noGrp="1"/>
          </p:cNvSpPr>
          <p:nvPr>
            <p:ph type="sldNum" sz="quarter" idx="12"/>
          </p:nvPr>
        </p:nvSpPr>
        <p:spPr/>
        <p:txBody>
          <a:bodyPr/>
          <a:lstStyle/>
          <a:p>
            <a:fld id="{5C72B50F-87D9-4457-813B-8D3C2A11596F}" type="slidenum">
              <a:rPr lang="ko-KR" altLang="en-US" smtClean="0"/>
              <a:t>6</a:t>
            </a:fld>
            <a:endParaRPr lang="ko-KR" altLang="en-US"/>
          </a:p>
        </p:txBody>
      </p:sp>
    </p:spTree>
    <p:extLst>
      <p:ext uri="{BB962C8B-B14F-4D97-AF65-F5344CB8AC3E}">
        <p14:creationId xmlns:p14="http://schemas.microsoft.com/office/powerpoint/2010/main" val="29310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0449C69-9C0D-4ACC-AD3A-FD88E678C00F}"/>
              </a:ext>
            </a:extLst>
          </p:cNvPr>
          <p:cNvSpPr>
            <a:spLocks noGrp="1"/>
          </p:cNvSpPr>
          <p:nvPr>
            <p:ph type="title"/>
          </p:nvPr>
        </p:nvSpPr>
        <p:spPr/>
        <p:txBody>
          <a:bodyPr/>
          <a:lstStyle/>
          <a:p>
            <a:r>
              <a:rPr lang="ko-KR" altLang="en-US" dirty="0"/>
              <a:t>주식회사 이사와 수탁자</a:t>
            </a:r>
            <a:r>
              <a:rPr lang="en-US" altLang="ko-KR" dirty="0"/>
              <a:t>(trustee)</a:t>
            </a:r>
            <a:endParaRPr lang="ko-KR" altLang="en-US" dirty="0"/>
          </a:p>
        </p:txBody>
      </p:sp>
      <p:sp>
        <p:nvSpPr>
          <p:cNvPr id="3" name="내용 개체 틀 2">
            <a:extLst>
              <a:ext uri="{FF2B5EF4-FFF2-40B4-BE49-F238E27FC236}">
                <a16:creationId xmlns:a16="http://schemas.microsoft.com/office/drawing/2014/main" id="{9EE68704-C715-44C5-B127-7DAEDBC88EBC}"/>
              </a:ext>
            </a:extLst>
          </p:cNvPr>
          <p:cNvSpPr>
            <a:spLocks noGrp="1"/>
          </p:cNvSpPr>
          <p:nvPr>
            <p:ph idx="1"/>
          </p:nvPr>
        </p:nvSpPr>
        <p:spPr>
          <a:xfrm>
            <a:off x="628650" y="1825625"/>
            <a:ext cx="7886700" cy="4530726"/>
          </a:xfrm>
        </p:spPr>
        <p:txBody>
          <a:bodyPr>
            <a:normAutofit fontScale="70000" lnSpcReduction="20000"/>
          </a:bodyPr>
          <a:lstStyle/>
          <a:p>
            <a:pPr>
              <a:lnSpc>
                <a:spcPct val="120000"/>
              </a:lnSpc>
            </a:pPr>
            <a:r>
              <a:rPr lang="ko-KR" altLang="en-US" dirty="0"/>
              <a:t>주식회사의 이사와 신탁의 수탁자는 모두 자신의 재물이 아닌 타인의 재물을 </a:t>
            </a:r>
            <a:r>
              <a:rPr lang="en-US" altLang="ko-KR" dirty="0"/>
              <a:t>“</a:t>
            </a:r>
            <a:r>
              <a:rPr lang="ko-KR" altLang="en-US" dirty="0"/>
              <a:t>특정한 형태</a:t>
            </a:r>
            <a:r>
              <a:rPr lang="en-US" altLang="ko-KR" dirty="0"/>
              <a:t>”</a:t>
            </a:r>
            <a:r>
              <a:rPr lang="ko-KR" altLang="en-US" dirty="0"/>
              <a:t>로 관리하는 자</a:t>
            </a:r>
            <a:endParaRPr lang="en-US" altLang="ko-KR" dirty="0"/>
          </a:p>
          <a:p>
            <a:pPr lvl="1">
              <a:lnSpc>
                <a:spcPct val="120000"/>
              </a:lnSpc>
            </a:pPr>
            <a:r>
              <a:rPr lang="ko-KR" altLang="en-US" dirty="0"/>
              <a:t>주식회사의 이사</a:t>
            </a:r>
            <a:r>
              <a:rPr lang="en-US" altLang="ko-KR" dirty="0"/>
              <a:t>: </a:t>
            </a:r>
            <a:r>
              <a:rPr lang="ko-KR" altLang="en-US" dirty="0"/>
              <a:t>주식회사의 재산을 관리</a:t>
            </a:r>
            <a:endParaRPr lang="en-US" altLang="ko-KR" dirty="0"/>
          </a:p>
          <a:p>
            <a:pPr lvl="1">
              <a:lnSpc>
                <a:spcPct val="120000"/>
              </a:lnSpc>
            </a:pPr>
            <a:r>
              <a:rPr lang="ko-KR" altLang="en-US" dirty="0"/>
              <a:t>신탁의 수탁자</a:t>
            </a:r>
            <a:r>
              <a:rPr lang="en-US" altLang="ko-KR" dirty="0"/>
              <a:t>: </a:t>
            </a:r>
            <a:r>
              <a:rPr lang="ko-KR" altLang="en-US" dirty="0"/>
              <a:t>신탁 재산을 관리</a:t>
            </a:r>
            <a:endParaRPr lang="en-US" altLang="ko-KR" dirty="0"/>
          </a:p>
          <a:p>
            <a:pPr lvl="1">
              <a:lnSpc>
                <a:spcPct val="120000"/>
              </a:lnSpc>
            </a:pPr>
            <a:r>
              <a:rPr lang="ko-KR" altLang="en-US" dirty="0"/>
              <a:t>파산재단</a:t>
            </a:r>
            <a:r>
              <a:rPr lang="en-US" altLang="ko-KR" dirty="0"/>
              <a:t>(bankruptcy estate)</a:t>
            </a:r>
            <a:r>
              <a:rPr lang="ko-KR" altLang="en-US" dirty="0"/>
              <a:t>의 관재인</a:t>
            </a:r>
            <a:r>
              <a:rPr lang="en-US" altLang="ko-KR" dirty="0"/>
              <a:t>(trustee): </a:t>
            </a:r>
            <a:r>
              <a:rPr lang="ko-KR" altLang="en-US" dirty="0"/>
              <a:t>파산 재단을 관리</a:t>
            </a:r>
            <a:endParaRPr lang="en-US" altLang="ko-KR" dirty="0"/>
          </a:p>
          <a:p>
            <a:pPr>
              <a:lnSpc>
                <a:spcPct val="120000"/>
              </a:lnSpc>
            </a:pPr>
            <a:r>
              <a:rPr lang="ko-KR" altLang="en-US" dirty="0"/>
              <a:t>투자자 </a:t>
            </a:r>
            <a:r>
              <a:rPr lang="en-US" altLang="ko-KR" dirty="0"/>
              <a:t>(</a:t>
            </a:r>
            <a:r>
              <a:rPr lang="ko-KR" altLang="en-US" dirty="0"/>
              <a:t>혹은 자금에 대한 궁극적 청구권자</a:t>
            </a:r>
            <a:r>
              <a:rPr lang="en-US" altLang="ko-KR" dirty="0"/>
              <a:t>, eventual</a:t>
            </a:r>
            <a:r>
              <a:rPr lang="ko-KR" altLang="en-US" dirty="0"/>
              <a:t> </a:t>
            </a:r>
            <a:r>
              <a:rPr lang="en-US" altLang="ko-KR" dirty="0"/>
              <a:t>claimants)</a:t>
            </a:r>
            <a:r>
              <a:rPr lang="ko-KR" altLang="en-US" dirty="0"/>
              <a:t>들은 이사 또는 수탁자가 자신들이 지정한 </a:t>
            </a:r>
            <a:r>
              <a:rPr lang="en-US" altLang="ko-KR" dirty="0"/>
              <a:t>“</a:t>
            </a:r>
            <a:r>
              <a:rPr lang="ko-KR" altLang="en-US" dirty="0"/>
              <a:t>특정한 형태</a:t>
            </a:r>
            <a:r>
              <a:rPr lang="en-US" altLang="ko-KR" dirty="0"/>
              <a:t>”</a:t>
            </a:r>
            <a:r>
              <a:rPr lang="ko-KR" altLang="en-US" dirty="0"/>
              <a:t>로 재산을 관리하도록 할 유인 보유</a:t>
            </a:r>
            <a:endParaRPr lang="en-US" altLang="ko-KR" dirty="0"/>
          </a:p>
          <a:p>
            <a:pPr lvl="1">
              <a:lnSpc>
                <a:spcPct val="120000"/>
              </a:lnSpc>
            </a:pPr>
            <a:r>
              <a:rPr lang="ko-KR" altLang="en-US" dirty="0"/>
              <a:t>반대로 이사 혹은 수탁자는 관리하의 재산을 부주의하게 관리</a:t>
            </a:r>
            <a:r>
              <a:rPr lang="en-US" altLang="ko-KR" dirty="0"/>
              <a:t>(negligence) </a:t>
            </a:r>
            <a:r>
              <a:rPr lang="ko-KR" altLang="en-US" dirty="0"/>
              <a:t>하거나</a:t>
            </a:r>
            <a:r>
              <a:rPr lang="en-US" altLang="ko-KR" dirty="0"/>
              <a:t>, </a:t>
            </a:r>
            <a:r>
              <a:rPr lang="ko-KR" altLang="en-US" dirty="0"/>
              <a:t>사적 이익을 추구</a:t>
            </a:r>
            <a:r>
              <a:rPr lang="en-US" altLang="ko-KR" dirty="0"/>
              <a:t>(opportunism)</a:t>
            </a:r>
            <a:r>
              <a:rPr lang="ko-KR" altLang="en-US" dirty="0"/>
              <a:t>하는 데 사용할 유인 보유</a:t>
            </a:r>
            <a:endParaRPr lang="en-US" altLang="ko-KR" dirty="0"/>
          </a:p>
          <a:p>
            <a:pPr>
              <a:lnSpc>
                <a:spcPct val="120000"/>
              </a:lnSpc>
              <a:buFont typeface="Symbol" panose="05050102010706020507" pitchFamily="18" charset="2"/>
              <a:buChar char="Þ"/>
            </a:pPr>
            <a:r>
              <a:rPr lang="ko-KR" altLang="en-US" dirty="0"/>
              <a:t>이사 및 수탁자의 행위를 규율할 원리가 필요하게 됨 </a:t>
            </a:r>
            <a:endParaRPr lang="en-US" altLang="ko-KR" dirty="0"/>
          </a:p>
          <a:p>
            <a:pPr>
              <a:lnSpc>
                <a:spcPct val="120000"/>
              </a:lnSpc>
              <a:buFont typeface="Symbol" panose="05050102010706020507" pitchFamily="18" charset="2"/>
              <a:buChar char="Þ"/>
            </a:pPr>
            <a:r>
              <a:rPr lang="en-US" altLang="ko-KR" dirty="0"/>
              <a:t> </a:t>
            </a:r>
            <a:r>
              <a:rPr lang="ko-KR" altLang="en-US" dirty="0"/>
              <a:t>충실의무</a:t>
            </a:r>
            <a:r>
              <a:rPr lang="en-US" altLang="ko-KR" dirty="0"/>
              <a:t>(fiduciary duty)</a:t>
            </a:r>
            <a:r>
              <a:rPr lang="ko-KR" altLang="en-US" dirty="0"/>
              <a:t>의 탄생</a:t>
            </a:r>
          </a:p>
        </p:txBody>
      </p:sp>
      <p:sp>
        <p:nvSpPr>
          <p:cNvPr id="4" name="슬라이드 번호 개체 틀 3">
            <a:extLst>
              <a:ext uri="{FF2B5EF4-FFF2-40B4-BE49-F238E27FC236}">
                <a16:creationId xmlns:a16="http://schemas.microsoft.com/office/drawing/2014/main" id="{E0F1DDDA-B1EB-4DB5-9543-024A994FC5BE}"/>
              </a:ext>
            </a:extLst>
          </p:cNvPr>
          <p:cNvSpPr>
            <a:spLocks noGrp="1"/>
          </p:cNvSpPr>
          <p:nvPr>
            <p:ph type="sldNum" sz="quarter" idx="12"/>
          </p:nvPr>
        </p:nvSpPr>
        <p:spPr/>
        <p:txBody>
          <a:bodyPr/>
          <a:lstStyle/>
          <a:p>
            <a:fld id="{5C72B50F-87D9-4457-813B-8D3C2A11596F}" type="slidenum">
              <a:rPr lang="ko-KR" altLang="en-US" smtClean="0"/>
              <a:t>7</a:t>
            </a:fld>
            <a:endParaRPr lang="ko-KR" altLang="en-US"/>
          </a:p>
        </p:txBody>
      </p:sp>
    </p:spTree>
    <p:extLst>
      <p:ext uri="{BB962C8B-B14F-4D97-AF65-F5344CB8AC3E}">
        <p14:creationId xmlns:p14="http://schemas.microsoft.com/office/powerpoint/2010/main" val="331036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B83790-B8A9-48C9-BD87-01BB0BCE4233}"/>
              </a:ext>
            </a:extLst>
          </p:cNvPr>
          <p:cNvSpPr>
            <a:spLocks noGrp="1"/>
          </p:cNvSpPr>
          <p:nvPr>
            <p:ph type="title"/>
          </p:nvPr>
        </p:nvSpPr>
        <p:spPr/>
        <p:txBody>
          <a:bodyPr/>
          <a:lstStyle/>
          <a:p>
            <a:r>
              <a:rPr lang="ko-KR" altLang="en-US" dirty="0"/>
              <a:t>충실의무의 구성 요소</a:t>
            </a:r>
          </a:p>
        </p:txBody>
      </p:sp>
      <p:sp>
        <p:nvSpPr>
          <p:cNvPr id="3" name="내용 개체 틀 2">
            <a:extLst>
              <a:ext uri="{FF2B5EF4-FFF2-40B4-BE49-F238E27FC236}">
                <a16:creationId xmlns:a16="http://schemas.microsoft.com/office/drawing/2014/main" id="{51F543EA-FE31-42B5-972F-236D53F55B33}"/>
              </a:ext>
            </a:extLst>
          </p:cNvPr>
          <p:cNvSpPr>
            <a:spLocks noGrp="1"/>
          </p:cNvSpPr>
          <p:nvPr>
            <p:ph idx="1"/>
          </p:nvPr>
        </p:nvSpPr>
        <p:spPr/>
        <p:txBody>
          <a:bodyPr>
            <a:normAutofit fontScale="92500" lnSpcReduction="10000"/>
          </a:bodyPr>
          <a:lstStyle/>
          <a:p>
            <a:r>
              <a:rPr lang="ko-KR" altLang="en-US" dirty="0"/>
              <a:t>선량한 </a:t>
            </a:r>
            <a:r>
              <a:rPr lang="ko-KR" altLang="en-US" dirty="0" err="1"/>
              <a:t>관리자로서의</a:t>
            </a:r>
            <a:r>
              <a:rPr lang="ko-KR" altLang="en-US" dirty="0"/>
              <a:t> 주의 의무</a:t>
            </a:r>
            <a:r>
              <a:rPr lang="en-US" altLang="ko-KR" dirty="0"/>
              <a:t>(duty of care)</a:t>
            </a:r>
          </a:p>
          <a:p>
            <a:pPr lvl="1"/>
            <a:r>
              <a:rPr lang="ko-KR" altLang="en-US" dirty="0"/>
              <a:t>이사는 그 사회가 설정한 합리적인 수준에서 적절한 주의</a:t>
            </a:r>
            <a:r>
              <a:rPr lang="en-US" altLang="ko-KR" dirty="0"/>
              <a:t>(due care)</a:t>
            </a:r>
            <a:r>
              <a:rPr lang="ko-KR" altLang="en-US" dirty="0"/>
              <a:t>를 기울여야 할 의무</a:t>
            </a:r>
            <a:endParaRPr lang="en-US" altLang="ko-KR" dirty="0"/>
          </a:p>
          <a:p>
            <a:pPr lvl="1"/>
            <a:r>
              <a:rPr lang="ko-KR" altLang="en-US" dirty="0"/>
              <a:t>주의 의무를 태만</a:t>
            </a:r>
            <a:r>
              <a:rPr lang="en-US" altLang="ko-KR" dirty="0"/>
              <a:t>(negligence)</a:t>
            </a:r>
            <a:r>
              <a:rPr lang="ko-KR" altLang="en-US" dirty="0"/>
              <a:t>히 하는 것은 매우 중요한 약속 위반</a:t>
            </a:r>
            <a:r>
              <a:rPr lang="en-US" altLang="ko-KR" dirty="0"/>
              <a:t>(care breach)</a:t>
            </a:r>
          </a:p>
          <a:p>
            <a:r>
              <a:rPr lang="ko-KR" altLang="en-US" dirty="0"/>
              <a:t>충성 의무</a:t>
            </a:r>
            <a:r>
              <a:rPr lang="en-US" altLang="ko-KR" dirty="0"/>
              <a:t>(duty of loyalty)</a:t>
            </a:r>
          </a:p>
          <a:p>
            <a:pPr lvl="1"/>
            <a:r>
              <a:rPr lang="ko-KR" altLang="en-US" dirty="0"/>
              <a:t>경우에 따라 협의의 충실의무를 충성 의무와 동일시하기도 함</a:t>
            </a:r>
            <a:r>
              <a:rPr lang="en-US" altLang="ko-KR" dirty="0"/>
              <a:t>.</a:t>
            </a:r>
          </a:p>
          <a:p>
            <a:pPr lvl="1"/>
            <a:r>
              <a:rPr lang="ko-KR" altLang="en-US" dirty="0"/>
              <a:t>핵심 명령</a:t>
            </a:r>
            <a:r>
              <a:rPr lang="en-US" altLang="ko-KR" dirty="0"/>
              <a:t>: </a:t>
            </a:r>
            <a:r>
              <a:rPr lang="ko-KR" altLang="en-US" dirty="0"/>
              <a:t>두 주인</a:t>
            </a:r>
            <a:r>
              <a:rPr lang="en-US" altLang="ko-KR" dirty="0"/>
              <a:t>(</a:t>
            </a:r>
            <a:r>
              <a:rPr lang="ko-KR" altLang="en-US" dirty="0"/>
              <a:t>회사와 나</a:t>
            </a:r>
            <a:r>
              <a:rPr lang="en-US" altLang="ko-KR" dirty="0"/>
              <a:t>)</a:t>
            </a:r>
            <a:r>
              <a:rPr lang="ko-KR" altLang="en-US" dirty="0"/>
              <a:t>을 섬기지 말라</a:t>
            </a:r>
            <a:endParaRPr lang="en-US" altLang="ko-KR" dirty="0"/>
          </a:p>
          <a:p>
            <a:pPr lvl="1"/>
            <a:r>
              <a:rPr lang="ko-KR" altLang="en-US" dirty="0"/>
              <a:t>회사와 나의 이해관계가 상충</a:t>
            </a:r>
            <a:r>
              <a:rPr lang="en-US" altLang="ko-KR" dirty="0"/>
              <a:t>(conflict of interests)</a:t>
            </a:r>
            <a:r>
              <a:rPr lang="ko-KR" altLang="en-US" dirty="0"/>
              <a:t>할 때는 회사의 이해를 우선시 하라는 의무</a:t>
            </a:r>
            <a:endParaRPr lang="en-US" altLang="ko-KR" dirty="0"/>
          </a:p>
          <a:p>
            <a:pPr lvl="1"/>
            <a:r>
              <a:rPr lang="ko-KR" altLang="en-US" dirty="0"/>
              <a:t>사익을 회사의 이익보다 우선하여 추구하는 것은 매우 중요한 약속 위반</a:t>
            </a:r>
            <a:r>
              <a:rPr lang="en-US" altLang="ko-KR" dirty="0"/>
              <a:t>(loyalty breach)</a:t>
            </a:r>
            <a:endParaRPr lang="ko-KR" altLang="en-US" dirty="0"/>
          </a:p>
        </p:txBody>
      </p:sp>
      <p:sp>
        <p:nvSpPr>
          <p:cNvPr id="4" name="슬라이드 번호 개체 틀 3">
            <a:extLst>
              <a:ext uri="{FF2B5EF4-FFF2-40B4-BE49-F238E27FC236}">
                <a16:creationId xmlns:a16="http://schemas.microsoft.com/office/drawing/2014/main" id="{924470C9-D3D8-4E55-8B9B-5E267E5E0F2B}"/>
              </a:ext>
            </a:extLst>
          </p:cNvPr>
          <p:cNvSpPr>
            <a:spLocks noGrp="1"/>
          </p:cNvSpPr>
          <p:nvPr>
            <p:ph type="sldNum" sz="quarter" idx="12"/>
          </p:nvPr>
        </p:nvSpPr>
        <p:spPr/>
        <p:txBody>
          <a:bodyPr/>
          <a:lstStyle/>
          <a:p>
            <a:fld id="{5C72B50F-87D9-4457-813B-8D3C2A11596F}" type="slidenum">
              <a:rPr lang="ko-KR" altLang="en-US" smtClean="0"/>
              <a:t>8</a:t>
            </a:fld>
            <a:endParaRPr lang="ko-KR" altLang="en-US"/>
          </a:p>
        </p:txBody>
      </p:sp>
    </p:spTree>
    <p:extLst>
      <p:ext uri="{BB962C8B-B14F-4D97-AF65-F5344CB8AC3E}">
        <p14:creationId xmlns:p14="http://schemas.microsoft.com/office/powerpoint/2010/main" val="76763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8C21282-46A9-4E9E-A5E7-505FC94B63D8}"/>
              </a:ext>
            </a:extLst>
          </p:cNvPr>
          <p:cNvSpPr>
            <a:spLocks noGrp="1"/>
          </p:cNvSpPr>
          <p:nvPr>
            <p:ph type="title"/>
          </p:nvPr>
        </p:nvSpPr>
        <p:spPr/>
        <p:txBody>
          <a:bodyPr/>
          <a:lstStyle/>
          <a:p>
            <a:r>
              <a:rPr lang="ko-KR" altLang="en-US" dirty="0"/>
              <a:t>두 의무의 비교</a:t>
            </a:r>
          </a:p>
        </p:txBody>
      </p:sp>
      <p:graphicFrame>
        <p:nvGraphicFramePr>
          <p:cNvPr id="5" name="표 5">
            <a:extLst>
              <a:ext uri="{FF2B5EF4-FFF2-40B4-BE49-F238E27FC236}">
                <a16:creationId xmlns:a16="http://schemas.microsoft.com/office/drawing/2014/main" id="{3C649A28-77E3-4477-983F-96C078CB45DD}"/>
              </a:ext>
            </a:extLst>
          </p:cNvPr>
          <p:cNvGraphicFramePr>
            <a:graphicFrameLocks noGrp="1"/>
          </p:cNvGraphicFramePr>
          <p:nvPr>
            <p:ph idx="1"/>
            <p:extLst>
              <p:ext uri="{D42A27DB-BD31-4B8C-83A1-F6EECF244321}">
                <p14:modId xmlns:p14="http://schemas.microsoft.com/office/powerpoint/2010/main" val="2025434238"/>
              </p:ext>
            </p:extLst>
          </p:nvPr>
        </p:nvGraphicFramePr>
        <p:xfrm>
          <a:off x="628650" y="1443788"/>
          <a:ext cx="7886700" cy="4521200"/>
        </p:xfrm>
        <a:graphic>
          <a:graphicData uri="http://schemas.openxmlformats.org/drawingml/2006/table">
            <a:tbl>
              <a:tblPr firstRow="1" bandRow="1">
                <a:tableStyleId>{5C22544A-7EE6-4342-B048-85BDC9FD1C3A}</a:tableStyleId>
              </a:tblPr>
              <a:tblGrid>
                <a:gridCol w="1722664">
                  <a:extLst>
                    <a:ext uri="{9D8B030D-6E8A-4147-A177-3AD203B41FA5}">
                      <a16:colId xmlns:a16="http://schemas.microsoft.com/office/drawing/2014/main" val="3692249270"/>
                    </a:ext>
                  </a:extLst>
                </a:gridCol>
                <a:gridCol w="2853732">
                  <a:extLst>
                    <a:ext uri="{9D8B030D-6E8A-4147-A177-3AD203B41FA5}">
                      <a16:colId xmlns:a16="http://schemas.microsoft.com/office/drawing/2014/main" val="581338983"/>
                    </a:ext>
                  </a:extLst>
                </a:gridCol>
                <a:gridCol w="3310304">
                  <a:extLst>
                    <a:ext uri="{9D8B030D-6E8A-4147-A177-3AD203B41FA5}">
                      <a16:colId xmlns:a16="http://schemas.microsoft.com/office/drawing/2014/main" val="2044989667"/>
                    </a:ext>
                  </a:extLst>
                </a:gridCol>
              </a:tblGrid>
              <a:tr h="370840">
                <a:tc>
                  <a:txBody>
                    <a:bodyPr/>
                    <a:lstStyle/>
                    <a:p>
                      <a:pPr latinLnBrk="1"/>
                      <a:r>
                        <a:rPr lang="ko-KR" altLang="en-US" dirty="0"/>
                        <a:t>항목</a:t>
                      </a:r>
                    </a:p>
                  </a:txBody>
                  <a:tcPr/>
                </a:tc>
                <a:tc>
                  <a:txBody>
                    <a:bodyPr/>
                    <a:lstStyle/>
                    <a:p>
                      <a:pPr latinLnBrk="1"/>
                      <a:r>
                        <a:rPr lang="en-US" altLang="ko-KR" dirty="0"/>
                        <a:t>Duty of care</a:t>
                      </a:r>
                      <a:endParaRPr lang="ko-KR" altLang="en-US" dirty="0"/>
                    </a:p>
                  </a:txBody>
                  <a:tcPr/>
                </a:tc>
                <a:tc>
                  <a:txBody>
                    <a:bodyPr/>
                    <a:lstStyle/>
                    <a:p>
                      <a:pPr latinLnBrk="1"/>
                      <a:r>
                        <a:rPr lang="en-US" altLang="ko-KR" dirty="0"/>
                        <a:t>Duty of loyalty</a:t>
                      </a:r>
                      <a:endParaRPr lang="ko-KR" altLang="en-US" dirty="0"/>
                    </a:p>
                  </a:txBody>
                  <a:tcPr/>
                </a:tc>
                <a:extLst>
                  <a:ext uri="{0D108BD9-81ED-4DB2-BD59-A6C34878D82A}">
                    <a16:rowId xmlns:a16="http://schemas.microsoft.com/office/drawing/2014/main" val="92413869"/>
                  </a:ext>
                </a:extLst>
              </a:tr>
              <a:tr h="370840">
                <a:tc>
                  <a:txBody>
                    <a:bodyPr/>
                    <a:lstStyle/>
                    <a:p>
                      <a:pPr latinLnBrk="1"/>
                      <a:r>
                        <a:rPr lang="ko-KR" altLang="en-US" dirty="0"/>
                        <a:t>우리말 번역</a:t>
                      </a:r>
                    </a:p>
                  </a:txBody>
                  <a:tcPr/>
                </a:tc>
                <a:tc>
                  <a:txBody>
                    <a:bodyPr/>
                    <a:lstStyle/>
                    <a:p>
                      <a:pPr latinLnBrk="1"/>
                      <a:r>
                        <a:rPr lang="ko-KR" altLang="en-US" dirty="0"/>
                        <a:t>선관 주의 의무</a:t>
                      </a:r>
                    </a:p>
                  </a:txBody>
                  <a:tcPr/>
                </a:tc>
                <a:tc>
                  <a:txBody>
                    <a:bodyPr/>
                    <a:lstStyle/>
                    <a:p>
                      <a:pPr latinLnBrk="1"/>
                      <a:r>
                        <a:rPr lang="en-US" altLang="ko-KR" dirty="0"/>
                        <a:t>(</a:t>
                      </a:r>
                      <a:r>
                        <a:rPr lang="ko-KR" altLang="en-US" dirty="0"/>
                        <a:t>충실의무</a:t>
                      </a:r>
                      <a:r>
                        <a:rPr lang="en-US" altLang="ko-KR" dirty="0"/>
                        <a:t>?, </a:t>
                      </a:r>
                      <a:r>
                        <a:rPr lang="ko-KR" altLang="en-US" dirty="0"/>
                        <a:t>충성의무</a:t>
                      </a:r>
                      <a:r>
                        <a:rPr lang="en-US" altLang="ko-KR" dirty="0"/>
                        <a:t>)</a:t>
                      </a:r>
                      <a:endParaRPr lang="ko-KR" altLang="en-US" dirty="0"/>
                    </a:p>
                  </a:txBody>
                  <a:tcPr/>
                </a:tc>
                <a:extLst>
                  <a:ext uri="{0D108BD9-81ED-4DB2-BD59-A6C34878D82A}">
                    <a16:rowId xmlns:a16="http://schemas.microsoft.com/office/drawing/2014/main" val="3186016124"/>
                  </a:ext>
                </a:extLst>
              </a:tr>
              <a:tr h="370840">
                <a:tc>
                  <a:txBody>
                    <a:bodyPr/>
                    <a:lstStyle/>
                    <a:p>
                      <a:pPr latinLnBrk="1"/>
                      <a:r>
                        <a:rPr lang="ko-KR" altLang="en-US" dirty="0"/>
                        <a:t>적용 </a:t>
                      </a:r>
                      <a:r>
                        <a:rPr lang="ko-KR" altLang="en-US" dirty="0" err="1"/>
                        <a:t>법원리</a:t>
                      </a:r>
                      <a:endParaRPr lang="ko-KR" altLang="en-US" dirty="0"/>
                    </a:p>
                  </a:txBody>
                  <a:tcPr/>
                </a:tc>
                <a:tc>
                  <a:txBody>
                    <a:bodyPr/>
                    <a:lstStyle/>
                    <a:p>
                      <a:pPr latinLnBrk="1"/>
                      <a:r>
                        <a:rPr lang="en-US" altLang="ko-KR" dirty="0"/>
                        <a:t>Common law</a:t>
                      </a:r>
                      <a:endParaRPr lang="ko-KR" altLang="en-US" dirty="0"/>
                    </a:p>
                  </a:txBody>
                  <a:tcPr/>
                </a:tc>
                <a:tc>
                  <a:txBody>
                    <a:bodyPr/>
                    <a:lstStyle/>
                    <a:p>
                      <a:pPr latinLnBrk="1"/>
                      <a:r>
                        <a:rPr lang="en-US" altLang="ko-KR" dirty="0"/>
                        <a:t>Law of equity</a:t>
                      </a:r>
                      <a:endParaRPr lang="ko-KR" altLang="en-US" dirty="0"/>
                    </a:p>
                  </a:txBody>
                  <a:tcPr/>
                </a:tc>
                <a:extLst>
                  <a:ext uri="{0D108BD9-81ED-4DB2-BD59-A6C34878D82A}">
                    <a16:rowId xmlns:a16="http://schemas.microsoft.com/office/drawing/2014/main" val="3868339618"/>
                  </a:ext>
                </a:extLst>
              </a:tr>
              <a:tr h="0">
                <a:tc>
                  <a:txBody>
                    <a:bodyPr/>
                    <a:lstStyle/>
                    <a:p>
                      <a:pPr latinLnBrk="1"/>
                      <a:r>
                        <a:rPr lang="ko-KR" altLang="en-US" dirty="0"/>
                        <a:t>핵심 관리 상황</a:t>
                      </a:r>
                    </a:p>
                  </a:txBody>
                  <a:tcPr/>
                </a:tc>
                <a:tc>
                  <a:txBody>
                    <a:bodyPr/>
                    <a:lstStyle/>
                    <a:p>
                      <a:pPr latinLnBrk="1"/>
                      <a:r>
                        <a:rPr lang="en-US" altLang="ko-KR" dirty="0"/>
                        <a:t>Negligence (</a:t>
                      </a:r>
                      <a:r>
                        <a:rPr lang="ko-KR" altLang="en-US" dirty="0"/>
                        <a:t>주의의무 태만</a:t>
                      </a:r>
                      <a:r>
                        <a:rPr lang="en-US" altLang="ko-KR" dirty="0"/>
                        <a:t>)</a:t>
                      </a:r>
                      <a:endParaRPr lang="ko-KR" altLang="en-US" dirty="0"/>
                    </a:p>
                  </a:txBody>
                  <a:tcPr/>
                </a:tc>
                <a:tc>
                  <a:txBody>
                    <a:bodyPr/>
                    <a:lstStyle/>
                    <a:p>
                      <a:pPr latinLnBrk="1"/>
                      <a:r>
                        <a:rPr lang="en-US" altLang="ko-KR" dirty="0"/>
                        <a:t>Conflict</a:t>
                      </a:r>
                      <a:r>
                        <a:rPr lang="ko-KR" altLang="en-US" dirty="0"/>
                        <a:t> </a:t>
                      </a:r>
                      <a:r>
                        <a:rPr lang="en-US" altLang="ko-KR" dirty="0"/>
                        <a:t>of</a:t>
                      </a:r>
                      <a:r>
                        <a:rPr lang="ko-KR" altLang="en-US" dirty="0"/>
                        <a:t> </a:t>
                      </a:r>
                      <a:r>
                        <a:rPr lang="en-US" altLang="ko-KR" dirty="0"/>
                        <a:t>interest (</a:t>
                      </a:r>
                      <a:r>
                        <a:rPr lang="ko-KR" altLang="en-US" dirty="0"/>
                        <a:t>이해상충</a:t>
                      </a:r>
                      <a:r>
                        <a:rPr lang="en-US" altLang="ko-KR" dirty="0"/>
                        <a:t>)</a:t>
                      </a:r>
                    </a:p>
                  </a:txBody>
                  <a:tcPr/>
                </a:tc>
                <a:extLst>
                  <a:ext uri="{0D108BD9-81ED-4DB2-BD59-A6C34878D82A}">
                    <a16:rowId xmlns:a16="http://schemas.microsoft.com/office/drawing/2014/main" val="1584086360"/>
                  </a:ext>
                </a:extLst>
              </a:tr>
              <a:tr h="370840">
                <a:tc>
                  <a:txBody>
                    <a:bodyPr/>
                    <a:lstStyle/>
                    <a:p>
                      <a:pPr latinLnBrk="1"/>
                      <a:r>
                        <a:rPr lang="ko-KR" altLang="en-US" dirty="0"/>
                        <a:t>항변</a:t>
                      </a:r>
                      <a:r>
                        <a:rPr lang="en-US" altLang="ko-KR" dirty="0"/>
                        <a:t>(</a:t>
                      </a:r>
                      <a:r>
                        <a:rPr lang="en-US" altLang="ko-KR" dirty="0" err="1"/>
                        <a:t>defence</a:t>
                      </a:r>
                      <a:r>
                        <a:rPr lang="en-US" altLang="ko-KR" dirty="0"/>
                        <a:t>)</a:t>
                      </a:r>
                      <a:endParaRPr lang="ko-KR" altLang="en-US" dirty="0"/>
                    </a:p>
                  </a:txBody>
                  <a:tcPr/>
                </a:tc>
                <a:tc>
                  <a:txBody>
                    <a:bodyPr/>
                    <a:lstStyle/>
                    <a:p>
                      <a:pPr latinLnBrk="1"/>
                      <a:r>
                        <a:rPr lang="ko-KR" altLang="en-US" dirty="0"/>
                        <a:t>경영 판단의 원칙</a:t>
                      </a:r>
                    </a:p>
                  </a:txBody>
                  <a:tcPr/>
                </a:tc>
                <a:tc>
                  <a:txBody>
                    <a:bodyPr/>
                    <a:lstStyle/>
                    <a:p>
                      <a:pPr latinLnBrk="1"/>
                      <a:r>
                        <a:rPr lang="en-US" altLang="ko-KR" dirty="0"/>
                        <a:t>(Entire) fairness (</a:t>
                      </a:r>
                      <a:r>
                        <a:rPr lang="ko-KR" altLang="en-US" dirty="0"/>
                        <a:t>완전한 공정성</a:t>
                      </a:r>
                      <a:r>
                        <a:rPr lang="en-US" altLang="ko-KR" dirty="0"/>
                        <a:t>)</a:t>
                      </a:r>
                      <a:endParaRPr lang="ko-KR" altLang="en-US" dirty="0"/>
                    </a:p>
                  </a:txBody>
                  <a:tcPr/>
                </a:tc>
                <a:extLst>
                  <a:ext uri="{0D108BD9-81ED-4DB2-BD59-A6C34878D82A}">
                    <a16:rowId xmlns:a16="http://schemas.microsoft.com/office/drawing/2014/main" val="1126913206"/>
                  </a:ext>
                </a:extLst>
              </a:tr>
              <a:tr h="370840">
                <a:tc>
                  <a:txBody>
                    <a:bodyPr/>
                    <a:lstStyle/>
                    <a:p>
                      <a:pPr latinLnBrk="1"/>
                      <a:r>
                        <a:rPr lang="en-US" altLang="ko-KR" dirty="0"/>
                        <a:t>remedy</a:t>
                      </a:r>
                      <a:endParaRPr lang="ko-KR" altLang="en-US" dirty="0"/>
                    </a:p>
                  </a:txBody>
                  <a:tcPr/>
                </a:tc>
                <a:tc>
                  <a:txBody>
                    <a:bodyPr/>
                    <a:lstStyle/>
                    <a:p>
                      <a:pPr latinLnBrk="1"/>
                      <a:r>
                        <a:rPr lang="en-US" altLang="ko-KR" dirty="0"/>
                        <a:t>Damages award (</a:t>
                      </a:r>
                      <a:r>
                        <a:rPr lang="ko-KR" altLang="en-US" dirty="0"/>
                        <a:t>손해배상</a:t>
                      </a:r>
                      <a:r>
                        <a:rPr lang="en-US" altLang="ko-KR" dirty="0"/>
                        <a:t>)</a:t>
                      </a:r>
                      <a:endParaRPr lang="ko-KR" altLang="en-US" dirty="0"/>
                    </a:p>
                  </a:txBody>
                  <a:tcPr/>
                </a:tc>
                <a:tc>
                  <a:txBody>
                    <a:bodyPr/>
                    <a:lstStyle/>
                    <a:p>
                      <a:pPr latinLnBrk="1"/>
                      <a:r>
                        <a:rPr lang="en-US" altLang="ko-KR" dirty="0"/>
                        <a:t>Disgorgement/restitution (</a:t>
                      </a:r>
                      <a:r>
                        <a:rPr lang="ko-KR" altLang="en-US" dirty="0"/>
                        <a:t>복원</a:t>
                      </a:r>
                      <a:r>
                        <a:rPr lang="en-US" altLang="ko-KR" dirty="0"/>
                        <a:t>)</a:t>
                      </a:r>
                      <a:endParaRPr lang="ko-KR" altLang="en-US" dirty="0"/>
                    </a:p>
                  </a:txBody>
                  <a:tcPr/>
                </a:tc>
                <a:extLst>
                  <a:ext uri="{0D108BD9-81ED-4DB2-BD59-A6C34878D82A}">
                    <a16:rowId xmlns:a16="http://schemas.microsoft.com/office/drawing/2014/main" val="272884826"/>
                  </a:ext>
                </a:extLst>
              </a:tr>
              <a:tr h="370840">
                <a:tc>
                  <a:txBody>
                    <a:bodyPr/>
                    <a:lstStyle/>
                    <a:p>
                      <a:pPr latinLnBrk="1"/>
                      <a:r>
                        <a:rPr lang="ko-KR" altLang="en-US" dirty="0"/>
                        <a:t>배상책임보험</a:t>
                      </a:r>
                    </a:p>
                  </a:txBody>
                  <a:tcPr/>
                </a:tc>
                <a:tc>
                  <a:txBody>
                    <a:bodyPr/>
                    <a:lstStyle/>
                    <a:p>
                      <a:pPr latinLnBrk="1"/>
                      <a:r>
                        <a:rPr lang="ko-KR" altLang="en-US" dirty="0"/>
                        <a:t>적용 가능</a:t>
                      </a:r>
                    </a:p>
                  </a:txBody>
                  <a:tcPr/>
                </a:tc>
                <a:tc>
                  <a:txBody>
                    <a:bodyPr/>
                    <a:lstStyle/>
                    <a:p>
                      <a:pPr latinLnBrk="1"/>
                      <a:r>
                        <a:rPr lang="ko-KR" altLang="en-US" dirty="0"/>
                        <a:t>대부분 적용 불가</a:t>
                      </a:r>
                    </a:p>
                  </a:txBody>
                  <a:tcPr/>
                </a:tc>
                <a:extLst>
                  <a:ext uri="{0D108BD9-81ED-4DB2-BD59-A6C34878D82A}">
                    <a16:rowId xmlns:a16="http://schemas.microsoft.com/office/drawing/2014/main" val="3120991541"/>
                  </a:ext>
                </a:extLst>
              </a:tr>
              <a:tr h="370840">
                <a:tc>
                  <a:txBody>
                    <a:bodyPr/>
                    <a:lstStyle/>
                    <a:p>
                      <a:pPr latinLnBrk="1"/>
                      <a:r>
                        <a:rPr lang="ko-KR" altLang="en-US" dirty="0"/>
                        <a:t>의무의 상대방</a:t>
                      </a:r>
                    </a:p>
                  </a:txBody>
                  <a:tcPr/>
                </a:tc>
                <a:tc>
                  <a:txBody>
                    <a:bodyPr/>
                    <a:lstStyle/>
                    <a:p>
                      <a:pPr latinLnBrk="1"/>
                      <a:r>
                        <a:rPr lang="ko-KR" altLang="en-US" dirty="0"/>
                        <a:t>회사</a:t>
                      </a:r>
                      <a:r>
                        <a:rPr lang="en-US" altLang="ko-KR" dirty="0"/>
                        <a:t>(</a:t>
                      </a:r>
                      <a:r>
                        <a:rPr lang="ko-KR" altLang="en-US" dirty="0"/>
                        <a:t>위임의 상대방</a:t>
                      </a:r>
                      <a:r>
                        <a:rPr lang="en-US" altLang="ko-KR" dirty="0"/>
                        <a:t>)</a:t>
                      </a:r>
                      <a:endParaRPr lang="ko-KR" altLang="en-US" dirty="0"/>
                    </a:p>
                  </a:txBody>
                  <a:tcPr/>
                </a:tc>
                <a:tc>
                  <a:txBody>
                    <a:bodyPr/>
                    <a:lstStyle/>
                    <a:p>
                      <a:pPr latinLnBrk="1"/>
                      <a:r>
                        <a:rPr lang="ko-KR" altLang="en-US" dirty="0"/>
                        <a:t>회사 또는 주주 일반</a:t>
                      </a:r>
                    </a:p>
                  </a:txBody>
                  <a:tcPr/>
                </a:tc>
                <a:extLst>
                  <a:ext uri="{0D108BD9-81ED-4DB2-BD59-A6C34878D82A}">
                    <a16:rowId xmlns:a16="http://schemas.microsoft.com/office/drawing/2014/main" val="1047597685"/>
                  </a:ext>
                </a:extLst>
              </a:tr>
              <a:tr h="370840">
                <a:tc>
                  <a:txBody>
                    <a:bodyPr/>
                    <a:lstStyle/>
                    <a:p>
                      <a:pPr latinLnBrk="1"/>
                      <a:r>
                        <a:rPr lang="ko-KR" altLang="en-US" dirty="0"/>
                        <a:t>소송 형태</a:t>
                      </a:r>
                    </a:p>
                  </a:txBody>
                  <a:tcPr/>
                </a:tc>
                <a:tc>
                  <a:txBody>
                    <a:bodyPr/>
                    <a:lstStyle/>
                    <a:p>
                      <a:pPr latinLnBrk="1"/>
                      <a:r>
                        <a:rPr lang="ko-KR" altLang="en-US" dirty="0"/>
                        <a:t>대표소송</a:t>
                      </a:r>
                      <a:r>
                        <a:rPr lang="en-US" altLang="ko-KR" dirty="0"/>
                        <a:t>, </a:t>
                      </a:r>
                      <a:r>
                        <a:rPr lang="ko-KR" altLang="en-US" dirty="0"/>
                        <a:t>형사규율</a:t>
                      </a:r>
                    </a:p>
                  </a:txBody>
                  <a:tcPr/>
                </a:tc>
                <a:tc>
                  <a:txBody>
                    <a:bodyPr/>
                    <a:lstStyle/>
                    <a:p>
                      <a:pPr latinLnBrk="1"/>
                      <a:r>
                        <a:rPr lang="ko-KR" altLang="en-US" dirty="0"/>
                        <a:t>대표소송</a:t>
                      </a:r>
                      <a:r>
                        <a:rPr lang="en-US" altLang="ko-KR" dirty="0"/>
                        <a:t>, </a:t>
                      </a:r>
                      <a:r>
                        <a:rPr lang="ko-KR" altLang="en-US" dirty="0"/>
                        <a:t>부인소송</a:t>
                      </a:r>
                      <a:r>
                        <a:rPr lang="en-US" altLang="ko-KR" dirty="0"/>
                        <a:t>, </a:t>
                      </a:r>
                      <a:r>
                        <a:rPr lang="ko-KR" altLang="en-US" dirty="0"/>
                        <a:t>형사 규율</a:t>
                      </a:r>
                    </a:p>
                  </a:txBody>
                  <a:tcPr/>
                </a:tc>
                <a:extLst>
                  <a:ext uri="{0D108BD9-81ED-4DB2-BD59-A6C34878D82A}">
                    <a16:rowId xmlns:a16="http://schemas.microsoft.com/office/drawing/2014/main" val="2926495209"/>
                  </a:ext>
                </a:extLst>
              </a:tr>
              <a:tr h="370840">
                <a:tc>
                  <a:txBody>
                    <a:bodyPr/>
                    <a:lstStyle/>
                    <a:p>
                      <a:pPr latinLnBrk="1"/>
                      <a:r>
                        <a:rPr lang="ko-KR" altLang="en-US" dirty="0"/>
                        <a:t>상법 근거</a:t>
                      </a:r>
                    </a:p>
                  </a:txBody>
                  <a:tcPr/>
                </a:tc>
                <a:tc>
                  <a:txBody>
                    <a:bodyPr/>
                    <a:lstStyle/>
                    <a:p>
                      <a:pPr latinLnBrk="1"/>
                      <a:r>
                        <a:rPr lang="en-US" altLang="ko-KR" dirty="0"/>
                        <a:t>§382②</a:t>
                      </a:r>
                      <a:endParaRPr lang="ko-KR" altLang="en-US" dirty="0"/>
                    </a:p>
                  </a:txBody>
                  <a:tcPr/>
                </a:tc>
                <a:tc>
                  <a:txBody>
                    <a:bodyPr/>
                    <a:lstStyle/>
                    <a:p>
                      <a:pPr latinLnBrk="1"/>
                      <a:r>
                        <a:rPr lang="en-US" altLang="ko-KR" dirty="0"/>
                        <a:t>§382</a:t>
                      </a:r>
                      <a:r>
                        <a:rPr lang="ko-KR" altLang="en-US" dirty="0"/>
                        <a:t>조의</a:t>
                      </a:r>
                      <a:r>
                        <a:rPr lang="en-US" altLang="ko-KR" dirty="0"/>
                        <a:t>3(??)</a:t>
                      </a:r>
                    </a:p>
                    <a:p>
                      <a:pPr latinLnBrk="1"/>
                      <a:r>
                        <a:rPr lang="en-US" altLang="ko-KR" dirty="0"/>
                        <a:t>§397 (</a:t>
                      </a:r>
                      <a:r>
                        <a:rPr lang="ko-KR" altLang="en-US" dirty="0"/>
                        <a:t>경업금지</a:t>
                      </a:r>
                      <a:r>
                        <a:rPr lang="en-US" altLang="ko-KR" dirty="0"/>
                        <a:t>)</a:t>
                      </a:r>
                    </a:p>
                    <a:p>
                      <a:pPr latinLnBrk="1"/>
                      <a:r>
                        <a:rPr lang="en-US" altLang="ko-KR" dirty="0"/>
                        <a:t>§397</a:t>
                      </a:r>
                      <a:r>
                        <a:rPr lang="ko-KR" altLang="en-US" dirty="0"/>
                        <a:t>조의</a:t>
                      </a:r>
                      <a:r>
                        <a:rPr lang="en-US" altLang="ko-KR" dirty="0"/>
                        <a:t>2(</a:t>
                      </a:r>
                      <a:r>
                        <a:rPr lang="ko-KR" altLang="en-US" dirty="0"/>
                        <a:t>회사기회 유용금지</a:t>
                      </a:r>
                      <a:r>
                        <a:rPr lang="en-US" altLang="ko-KR" dirty="0"/>
                        <a:t>)</a:t>
                      </a:r>
                    </a:p>
                    <a:p>
                      <a:pPr latinLnBrk="1"/>
                      <a:r>
                        <a:rPr lang="en-US" altLang="ko-KR" dirty="0"/>
                        <a:t>§398 (</a:t>
                      </a:r>
                      <a:r>
                        <a:rPr lang="ko-KR" altLang="en-US" dirty="0"/>
                        <a:t>자기거래 금지</a:t>
                      </a:r>
                      <a:r>
                        <a:rPr lang="en-US" altLang="ko-KR" dirty="0"/>
                        <a:t>)</a:t>
                      </a:r>
                      <a:endParaRPr lang="ko-KR" altLang="en-US" dirty="0"/>
                    </a:p>
                  </a:txBody>
                  <a:tcPr/>
                </a:tc>
                <a:extLst>
                  <a:ext uri="{0D108BD9-81ED-4DB2-BD59-A6C34878D82A}">
                    <a16:rowId xmlns:a16="http://schemas.microsoft.com/office/drawing/2014/main" val="3845911182"/>
                  </a:ext>
                </a:extLst>
              </a:tr>
            </a:tbl>
          </a:graphicData>
        </a:graphic>
      </p:graphicFrame>
      <p:sp>
        <p:nvSpPr>
          <p:cNvPr id="4" name="슬라이드 번호 개체 틀 3">
            <a:extLst>
              <a:ext uri="{FF2B5EF4-FFF2-40B4-BE49-F238E27FC236}">
                <a16:creationId xmlns:a16="http://schemas.microsoft.com/office/drawing/2014/main" id="{9A1B4818-AB87-4957-9E75-A672B399EFB4}"/>
              </a:ext>
            </a:extLst>
          </p:cNvPr>
          <p:cNvSpPr>
            <a:spLocks noGrp="1"/>
          </p:cNvSpPr>
          <p:nvPr>
            <p:ph type="sldNum" sz="quarter" idx="12"/>
          </p:nvPr>
        </p:nvSpPr>
        <p:spPr/>
        <p:txBody>
          <a:bodyPr/>
          <a:lstStyle/>
          <a:p>
            <a:fld id="{5C72B50F-87D9-4457-813B-8D3C2A11596F}" type="slidenum">
              <a:rPr lang="ko-KR" altLang="en-US" smtClean="0"/>
              <a:t>9</a:t>
            </a:fld>
            <a:endParaRPr lang="ko-KR" altLang="en-US"/>
          </a:p>
        </p:txBody>
      </p:sp>
    </p:spTree>
    <p:extLst>
      <p:ext uri="{BB962C8B-B14F-4D97-AF65-F5344CB8AC3E}">
        <p14:creationId xmlns:p14="http://schemas.microsoft.com/office/powerpoint/2010/main" val="421965410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1974</Words>
  <Application>Microsoft Office PowerPoint</Application>
  <PresentationFormat>화면 슬라이드 쇼(4:3)</PresentationFormat>
  <Paragraphs>185</Paragraphs>
  <Slides>27</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27</vt:i4>
      </vt:variant>
    </vt:vector>
  </HeadingPairs>
  <TitlesOfParts>
    <vt:vector size="34" baseType="lpstr">
      <vt:lpstr>맑은 고딕</vt:lpstr>
      <vt:lpstr>함초롬바탕</vt:lpstr>
      <vt:lpstr>Arial</vt:lpstr>
      <vt:lpstr>Calibri</vt:lpstr>
      <vt:lpstr>Calibri Light</vt:lpstr>
      <vt:lpstr>Symbol</vt:lpstr>
      <vt:lpstr>Office 테마</vt:lpstr>
      <vt:lpstr>이재용 기소의  내용과 쟁점 분석 </vt:lpstr>
      <vt:lpstr>목 차</vt:lpstr>
      <vt:lpstr>PowerPoint 프레젠테이션</vt:lpstr>
      <vt:lpstr>이재용 공소장의 주요 혐의 요약</vt:lpstr>
      <vt:lpstr>PowerPoint 프레젠테이션</vt:lpstr>
      <vt:lpstr>주식회사란 무엇인가</vt:lpstr>
      <vt:lpstr>주식회사 이사와 수탁자(trustee)</vt:lpstr>
      <vt:lpstr>충실의무의 구성 요소</vt:lpstr>
      <vt:lpstr>두 의무의 비교</vt:lpstr>
      <vt:lpstr>이사의 책임의 상대방이 오직 회사인가?</vt:lpstr>
      <vt:lpstr>PowerPoint 프레젠테이션</vt:lpstr>
      <vt:lpstr>PowerPoint 프레젠테이션</vt:lpstr>
      <vt:lpstr>델라웨어 대법원의 시각</vt:lpstr>
      <vt:lpstr>Kahn v. Lynch Communication Systems, 638 A.2d 1110 (1994) </vt:lpstr>
      <vt:lpstr>Weinberger v. UOP, Inc., 457 A.2d 701 (1983)</vt:lpstr>
      <vt:lpstr>Weinberger 계속</vt:lpstr>
      <vt:lpstr>PowerPoint 프레젠테이션</vt:lpstr>
      <vt:lpstr>독일 연방법원 1988년 판결</vt:lpstr>
      <vt:lpstr>PowerPoint 프레젠테이션</vt:lpstr>
      <vt:lpstr>이건희 회장 시절 삼성의 주요 계열회사에 대한 출자 구조</vt:lpstr>
      <vt:lpstr>삼성 그룹 내부의 순환출자 구조(2014.3. 현재)</vt:lpstr>
      <vt:lpstr>삼성 그룹의 금융회사를 통한 계열회사 지배(2014.3. 현재)</vt:lpstr>
      <vt:lpstr>삼성생명의 삼성전자 편중투자</vt:lpstr>
      <vt:lpstr>삼성생명의 삼성전자 편중투자(2)</vt:lpstr>
      <vt:lpstr>합병 이후 지배구조의 변화</vt:lpstr>
      <vt:lpstr>승계와 관련한 향후 전망</vt:lpstr>
      <vt:lpstr>승계와 관련한 향후 전망(2)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개인 데이터 산업의 주요 쟁점과 정책과제</dc:title>
  <dc:creator>Home</dc:creator>
  <cp:lastModifiedBy>경민21</cp:lastModifiedBy>
  <cp:revision>37</cp:revision>
  <dcterms:created xsi:type="dcterms:W3CDTF">2019-12-03T00:05:19Z</dcterms:created>
  <dcterms:modified xsi:type="dcterms:W3CDTF">2020-12-07T01:45:53Z</dcterms:modified>
</cp:coreProperties>
</file>